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72" r:id="rId8"/>
    <p:sldId id="273" r:id="rId9"/>
    <p:sldId id="274" r:id="rId10"/>
    <p:sldId id="264" r:id="rId11"/>
    <p:sldId id="265" r:id="rId12"/>
    <p:sldId id="266" r:id="rId13"/>
    <p:sldId id="267" r:id="rId14"/>
    <p:sldId id="275" r:id="rId15"/>
    <p:sldId id="277" r:id="rId16"/>
    <p:sldId id="276" r:id="rId17"/>
    <p:sldId id="268" r:id="rId18"/>
    <p:sldId id="269" r:id="rId19"/>
    <p:sldId id="270" r:id="rId20"/>
    <p:sldId id="27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C13"/>
    <a:srgbClr val="F3F3F3"/>
    <a:srgbClr val="F57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51435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358898"/>
            <a:ext cx="5308866" cy="1136650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2698746"/>
            <a:ext cx="5308866" cy="103323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3790952"/>
            <a:ext cx="673276" cy="20955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3790952"/>
            <a:ext cx="4064860" cy="2095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3790952"/>
            <a:ext cx="413483" cy="20955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2603497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40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611561"/>
            <a:ext cx="6798734" cy="425054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774700"/>
            <a:ext cx="7091482" cy="252095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4036615"/>
            <a:ext cx="6798734" cy="37028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4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0155"/>
            <a:ext cx="6798734" cy="2323395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3206749"/>
            <a:ext cx="6798736" cy="1200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310514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29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736599"/>
            <a:ext cx="6400250" cy="1778001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2514600"/>
            <a:ext cx="5892798" cy="4889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3257551"/>
            <a:ext cx="6798738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70" y="679022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2120903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310514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0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2481436"/>
            <a:ext cx="6798728" cy="11016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3583036"/>
            <a:ext cx="679873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36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736599"/>
            <a:ext cx="6325168" cy="1682751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2729484"/>
            <a:ext cx="6798730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3397250"/>
            <a:ext cx="6798736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1" y="672671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1955796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257175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22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736599"/>
            <a:ext cx="6798734" cy="1720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2674620"/>
            <a:ext cx="6798730" cy="67894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3352801"/>
            <a:ext cx="6798734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257175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84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1867602"/>
            <a:ext cx="6798736" cy="25393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1766002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5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680155"/>
            <a:ext cx="1618930" cy="372674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680155"/>
            <a:ext cx="4915509" cy="372674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680155"/>
            <a:ext cx="0" cy="372674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66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1767195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231060"/>
            <a:ext cx="6595534" cy="1366886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2801145"/>
            <a:ext cx="6595534" cy="817511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2699544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24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1767195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4" cy="9779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1865376"/>
            <a:ext cx="3337560" cy="25854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865376"/>
            <a:ext cx="3337560" cy="25854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5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1993900"/>
            <a:ext cx="333756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2432447"/>
            <a:ext cx="3337560" cy="202996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1993900"/>
            <a:ext cx="333756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2432447"/>
            <a:ext cx="3337560" cy="202996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1766002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74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5" cy="9779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1766002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8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4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041401"/>
            <a:ext cx="2536798" cy="10287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736600"/>
            <a:ext cx="3855539" cy="3670301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2273299"/>
            <a:ext cx="2536798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184400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51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412874"/>
            <a:ext cx="3632202" cy="10287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774700"/>
            <a:ext cx="2929463" cy="35941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2441574"/>
            <a:ext cx="3632201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4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51435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4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1867602"/>
            <a:ext cx="6798736" cy="2583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4470400"/>
            <a:ext cx="114828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4470400"/>
            <a:ext cx="5104667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4470400"/>
            <a:ext cx="39551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5" y="1545636"/>
            <a:ext cx="5976664" cy="16741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ответственного мышления в ребенке. </a:t>
            </a:r>
            <a:b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предельных смыслов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299942"/>
            <a:ext cx="5976664" cy="702078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«Нижневартовская психоневрологическая больница»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психолог Путинцева Елена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4" cy="4810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Состояния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9572" y="1275606"/>
            <a:ext cx="7704856" cy="30119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Состояние родителя: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выражается в воспитательном поведении, поучениях, покровительстве, защите, критике.</a:t>
            </a:r>
          </a:p>
          <a:p>
            <a:pPr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Состояние ребенка: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позиция характеризуется воспроизведением мыслей, чувств и способов реагирования, которые человек приобрел до 6 лет. Доминирующее состояние ребенка – эмоциональное.</a:t>
            </a:r>
          </a:p>
          <a:p>
            <a:pPr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Состояние взрослого: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эта позиция личности, настроенной на здравый смысл, компромисс.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Переговоры двух победителей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6" y="1166317"/>
            <a:ext cx="6798734" cy="183748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Взрослый – Взрослый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личности, настроенной на здравый смысл и компромисс</a:t>
            </a:r>
          </a:p>
        </p:txBody>
      </p:sp>
      <p:pic>
        <p:nvPicPr>
          <p:cNvPr id="1028" name="Picture 4" descr="Ребенок 13 лет не хочет учиться советы. Подросток не хочет учиться, что  делать">
            <a:extLst>
              <a:ext uri="{FF2B5EF4-FFF2-40B4-BE49-F238E27FC236}">
                <a16:creationId xmlns="" xmlns:a16="http://schemas.microsoft.com/office/drawing/2014/main" id="{257F7379-F8B7-48A9-8254-C0811F9CD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302" y="3003798"/>
            <a:ext cx="3420130" cy="170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89742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2377396" y="1815666"/>
            <a:ext cx="4572032" cy="2035983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Список (таблица) ответственности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16F4758-3A20-4C89-8782-22A8A0F25EC2}"/>
              </a:ext>
            </a:extLst>
          </p:cNvPr>
          <p:cNvSpPr/>
          <p:nvPr/>
        </p:nvSpPr>
        <p:spPr>
          <a:xfrm>
            <a:off x="1475656" y="692151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решения проблемного поведения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«Обязанности и ответственность в детско-родительских отношениях»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256" y="1323269"/>
            <a:ext cx="4824536" cy="37813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чём моя ответственность как родителя перед ребенком? </a:t>
            </a:r>
          </a:p>
          <a:p>
            <a:pPr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Что я обязан делать как родитель для своего ребенка?</a:t>
            </a: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Психологи рассказали, как распознать в себе шопоголика - РИА Новости,  03.03.2020">
            <a:extLst>
              <a:ext uri="{FF2B5EF4-FFF2-40B4-BE49-F238E27FC236}">
                <a16:creationId xmlns="" xmlns:a16="http://schemas.microsoft.com/office/drawing/2014/main" id="{0C2CA1A6-CEB8-4B32-B67C-C6A65D0E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9792" y="1323269"/>
            <a:ext cx="2971615" cy="125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6 самых полезных способов приготовления пищи - Диета и питание - Леди  Mail.ru">
            <a:extLst>
              <a:ext uri="{FF2B5EF4-FFF2-40B4-BE49-F238E27FC236}">
                <a16:creationId xmlns="" xmlns:a16="http://schemas.microsoft.com/office/drawing/2014/main" id="{3CE8FB0C-3A0A-4C5F-9A65-7EC81B1D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28" y="2949792"/>
            <a:ext cx="3395478" cy="169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609D5809-E978-49B3-B790-D6105769F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069470"/>
              </p:ext>
            </p:extLst>
          </p:nvPr>
        </p:nvGraphicFramePr>
        <p:xfrm>
          <a:off x="755576" y="519522"/>
          <a:ext cx="3528392" cy="4148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587723723"/>
                    </a:ext>
                  </a:extLst>
                </a:gridCol>
              </a:tblGrid>
              <a:tr h="3750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Покупать вещи, обувь, еду, лекарства, учебные принадлежности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65871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Оплачивать секции, репетиторов, коммунальные платежи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67364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Давать деньги на карманные расходы, развлечения 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1635199"/>
                  </a:ext>
                </a:extLst>
              </a:tr>
              <a:tr h="2464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Сдавать деньги на школьные взносы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57081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Возить на машине на занятия (если есть такая возможность)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1143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ребенка собственной территорией дома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80798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Напоминать об уборке за домашними животными ребенка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1385503"/>
                  </a:ext>
                </a:extLst>
              </a:tr>
              <a:tr h="2464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школьной формой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66360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время для выполнения школьных ДЗ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8800506"/>
                  </a:ext>
                </a:extLst>
              </a:tr>
              <a:tr h="3750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необходимости и если родителям по силам, помогать ребенку уроки 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0378374"/>
                  </a:ext>
                </a:extLst>
              </a:tr>
              <a:tr h="2464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Посещать школьные собрания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232835"/>
                  </a:ext>
                </a:extLst>
              </a:tr>
              <a:tr h="2464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Стирать вещи, гладить, раскладывать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1308028"/>
                  </a:ext>
                </a:extLst>
              </a:tr>
              <a:tr h="2464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Готовить еду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74526"/>
                  </a:ext>
                </a:extLst>
              </a:tr>
              <a:tr h="2464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уборку дома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47408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ребенку личное время (для прогулок)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1150810"/>
                  </a:ext>
                </a:extLst>
              </a:tr>
            </a:tbl>
          </a:graphicData>
        </a:graphic>
      </p:graphicFrame>
      <p:graphicFrame>
        <p:nvGraphicFramePr>
          <p:cNvPr id="4" name="Объект 5">
            <a:extLst>
              <a:ext uri="{FF2B5EF4-FFF2-40B4-BE49-F238E27FC236}">
                <a16:creationId xmlns="" xmlns:a16="http://schemas.microsoft.com/office/drawing/2014/main" id="{E10E57D7-C82F-4DF3-8ED4-47AB57C05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184024"/>
              </p:ext>
            </p:extLst>
          </p:nvPr>
        </p:nvGraphicFramePr>
        <p:xfrm>
          <a:off x="4630281" y="524694"/>
          <a:ext cx="3528392" cy="4143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587723723"/>
                    </a:ext>
                  </a:extLst>
                </a:gridCol>
              </a:tblGrid>
              <a:tr h="310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ребенка связью (телефонной)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0829189"/>
                  </a:ext>
                </a:extLst>
              </a:tr>
              <a:tr h="310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ребенка местом для отдыха (спальным местом)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369133"/>
                  </a:ext>
                </a:extLst>
              </a:tr>
              <a:tr h="310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Уделять ребенку свое внимание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3926331"/>
                  </a:ext>
                </a:extLst>
              </a:tr>
              <a:tr h="4725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досуг ребенка (найти чем занять его свободное время)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4704617"/>
                  </a:ext>
                </a:extLst>
              </a:tr>
              <a:tr h="310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Уважительно общаться с ребенком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830903"/>
                  </a:ext>
                </a:extLst>
              </a:tr>
              <a:tr h="310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Проявлять любовь и заботу к ребенку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6469151"/>
                  </a:ext>
                </a:extLst>
              </a:tr>
              <a:tr h="310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Оберегать его от неприятностей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7572416"/>
                  </a:ext>
                </a:extLst>
              </a:tr>
              <a:tr h="310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Помогать в решение трудных ситуаций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6253265"/>
                  </a:ext>
                </a:extLst>
              </a:tr>
              <a:tr h="310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Помогать спланировать личное время ребенка (режим дня)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4845314"/>
                  </a:ext>
                </a:extLst>
              </a:tr>
              <a:tr h="4725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Распланировать время пользования планшетом и компьютером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2497936"/>
                  </a:ext>
                </a:extLst>
              </a:tr>
              <a:tr h="7147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в ребенке ответственное поведение (разговаривать, накладывать заслуженные ограничения, наказывать за проступки)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4" marR="587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60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95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06512D-F5B1-4A21-B660-CD7B7763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«Обязанности и ответственность в детско-родительских отношениях»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7B45F6-BEC6-4281-AFB2-63CA8177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779662"/>
            <a:ext cx="3971199" cy="2583748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ответственность ребенка перед родителями, семьей, домом?</a:t>
            </a:r>
          </a:p>
          <a:p>
            <a:endParaRPr lang="ru-RU" dirty="0"/>
          </a:p>
        </p:txBody>
      </p:sp>
      <p:pic>
        <p:nvPicPr>
          <p:cNvPr id="3074" name="Picture 2" descr="Подросток делает домашнее задание | Премиум Фото">
            <a:extLst>
              <a:ext uri="{FF2B5EF4-FFF2-40B4-BE49-F238E27FC236}">
                <a16:creationId xmlns="" xmlns:a16="http://schemas.microsoft.com/office/drawing/2014/main" id="{9080C25E-7CE6-4C09-B234-85511FEC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5" y="2945033"/>
            <a:ext cx="3413719" cy="17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приучить ребенка к порядку? . Воспитание школьника">
            <a:extLst>
              <a:ext uri="{FF2B5EF4-FFF2-40B4-BE49-F238E27FC236}">
                <a16:creationId xmlns="" xmlns:a16="http://schemas.microsoft.com/office/drawing/2014/main" id="{24323013-EBED-4BF6-BD6F-A733184A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987" y="1437624"/>
            <a:ext cx="2220838" cy="249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4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987FC04-C1E1-4CA7-9E6D-B3CD5EFEA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766196"/>
              </p:ext>
            </p:extLst>
          </p:nvPr>
        </p:nvGraphicFramePr>
        <p:xfrm>
          <a:off x="827584" y="463273"/>
          <a:ext cx="3672408" cy="4169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="" xmlns:a16="http://schemas.microsoft.com/office/drawing/2014/main" val="2207981268"/>
                    </a:ext>
                  </a:extLst>
                </a:gridCol>
              </a:tblGrid>
              <a:tr h="4173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Содержать вещи в порядке (ухаживать, складывать по местам, следить за их состоянием)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6719323"/>
                  </a:ext>
                </a:extLst>
              </a:tr>
              <a:tr h="4173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Содержать обувь в порядке (ухаживать, складывать на место, следить за состоянием обуви)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9164309"/>
                  </a:ext>
                </a:extLst>
              </a:tr>
              <a:tr h="2428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следить за режимом питания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7263832"/>
                  </a:ext>
                </a:extLst>
              </a:tr>
              <a:tr h="2428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 относится к своему здоровью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919347"/>
                  </a:ext>
                </a:extLst>
              </a:tr>
              <a:tr h="4173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Добросовестно обращаться с учебными принадлежностями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2257030"/>
                  </a:ext>
                </a:extLst>
              </a:tr>
              <a:tr h="4173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 посещать секции, репетиторов, выполнять задания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5801504"/>
                  </a:ext>
                </a:extLst>
              </a:tr>
              <a:tr h="4173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 на карманные расходы, переданные родителями – применять по назначению 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76461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Разумно пользоваться водой и электричеством в доме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9720838"/>
                  </a:ext>
                </a:extLst>
              </a:tr>
              <a:tr h="6312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 ухаживать за своей территорией в доме (ежедневно: порядок на столе, заправленная кровать. Еженедельно: уборка комнаты и т.д.)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245926"/>
                  </a:ext>
                </a:extLst>
              </a:tr>
              <a:tr h="4173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 ухаживать за своими домашними животными (кормить, убирать)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98068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 и добросовестно посещать школьные уроки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972640"/>
                  </a:ext>
                </a:extLst>
              </a:tr>
            </a:tbl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="" xmlns:a16="http://schemas.microsoft.com/office/drawing/2014/main" id="{43856DBD-0BD1-4963-A781-765D5D31D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323535"/>
              </p:ext>
            </p:extLst>
          </p:nvPr>
        </p:nvGraphicFramePr>
        <p:xfrm>
          <a:off x="4788024" y="463272"/>
          <a:ext cx="3672408" cy="4169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="" xmlns:a16="http://schemas.microsoft.com/office/drawing/2014/main" val="2207981268"/>
                    </a:ext>
                  </a:extLst>
                </a:gridCol>
              </a:tblGrid>
              <a:tr h="5314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режим пользования компьютером, планшетом, приставкой, установленный родителями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8155684"/>
                  </a:ext>
                </a:extLst>
              </a:tr>
              <a:tr h="2772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Мыть за собой посуду, вытирать стол за собой после еды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1534295"/>
                  </a:ext>
                </a:extLst>
              </a:tr>
              <a:tr h="4449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Содержать телефон исправным, и включенным, отвечать на звонки родителей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750662"/>
                  </a:ext>
                </a:extLst>
              </a:tr>
              <a:tr h="2589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Укладываться спать в строго отведенное время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7880461"/>
                  </a:ext>
                </a:extLst>
              </a:tr>
              <a:tr h="4449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Уважительно общаться с родителями (не грубить, не кричать, не хамить)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3213143"/>
                  </a:ext>
                </a:extLst>
              </a:tr>
              <a:tr h="5314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Осмысливать свое поведение, делать правильные выводы после совершенных ошибок, не повторять ошибок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0751602"/>
                  </a:ext>
                </a:extLst>
              </a:tr>
              <a:tr h="4449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Благодарить родителей за оказанную помощь во всем, ценить заботу родителей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4045439"/>
                  </a:ext>
                </a:extLst>
              </a:tr>
              <a:tr h="4449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режим дня (подъем, выполнение д/з, личное время, отбой)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5932201"/>
                  </a:ext>
                </a:extLst>
              </a:tr>
              <a:tr h="2589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честным к родителям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6560941"/>
                  </a:ext>
                </a:extLst>
              </a:tr>
              <a:tr h="5314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ответственным, достойно выдерживать санкции, наложенные родителями за свои провинности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896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86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564" y="735546"/>
            <a:ext cx="7848872" cy="297033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«АЛГОРИТМ ИСПОЛЬЗОВАНИЯ ТАБЛИЦ ОТВЕТСТВЕННОСТИ»</a:t>
            </a: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 помощью таблицы можно сформировать позицию «взрослого» в ребенке?</a:t>
            </a:r>
          </a:p>
          <a:p>
            <a:pPr>
              <a:buNone/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«ВЗРОСЛЫЙ – ВЗРОСЛЫЙ»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переговоры двух победителей!!!</a:t>
            </a:r>
          </a:p>
        </p:txBody>
      </p:sp>
    </p:spTree>
    <p:extLst>
      <p:ext uri="{BB962C8B-B14F-4D97-AF65-F5344CB8AC3E}">
        <p14:creationId xmlns:p14="http://schemas.microsoft.com/office/powerpoint/2010/main" val="2908425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11510"/>
            <a:ext cx="7776864" cy="41957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«АЛГОРИТМ БЕСЕДЫ С ПОДРОСТКОМ»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список «Ответственность родителей» и «Ответственность ребенка».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подходящий момент для разговора с ребенком.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список с отмеченными Вами пунктами «Ответственность родителей». Уточните у ребенка, правы ли Вы, отметив эти пункты.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список «Ответственность ребенка». Попросите отметить пункты которые как он считает выполняются им.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дайте пояснения. Например, «Пункт считается выполненным тогда, когда он выполняется на 100% (но не наполовину). 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количество пунктов, выполняемых вами и вашим ребенком. Укажите на неровность позиций.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 попросите ребенка выполнять самые значимые для вас пункты из его списка.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отказе, дайте ребенку понять, что сокращаете ваши обязанности до того количества, которые выполняет он по отношению к вам. Назовите чего он лишится.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ему время на обдумывание в течение суток. 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тем как перейти к действиям по ограничению количества ваших пунктов, еще раз уточните, какое решение принял Ваш ребенок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Выполните то, что пообещали, при этом назовите срок ваших ограничений.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два дня снова вернитесь к этому разговору. Оцените результат. Заключите новые договоренности. </a:t>
            </a:r>
          </a:p>
          <a:p>
            <a:pPr lvl="0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необходимости продлите срок ограничений (до того момента, когда ребенок не начнет выполнять свои обязанности). Выдерживайте то время санкций, которое вы назначили. В такой ситуации вашей мягкости места нет.</a:t>
            </a:r>
          </a:p>
          <a:p>
            <a:pPr>
              <a:buNone/>
            </a:pPr>
            <a:endParaRPr lang="ru-RU" sz="1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184" y="573528"/>
            <a:ext cx="7923248" cy="241445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вы перейдете к исполнению вашей части договора, вы действуете по справедливости, на благо ребенка. Таким образом, вы помогаете ему почувствовать взрослую позицию в полной мере. 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046CCC0-777C-4891-87E3-9A3D0A32F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69672"/>
            <a:ext cx="5859278" cy="273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50477"/>
            <a:ext cx="8183880" cy="7886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0116" y="519522"/>
            <a:ext cx="7560840" cy="3934794"/>
          </a:xfrm>
          <a:noFill/>
          <a:ln>
            <a:noFill/>
          </a:ln>
          <a:effectLst/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предельных смыслов</a:t>
            </a:r>
          </a:p>
          <a:p>
            <a:pPr algn="ctr">
              <a:buNone/>
            </a:pP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тон, крики, ругань с ребенком…</a:t>
            </a:r>
          </a:p>
          <a:p>
            <a:pPr algn="ctr">
              <a:buNone/>
            </a:pP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я это делаю?</a:t>
            </a:r>
          </a:p>
          <a:p>
            <a:pPr>
              <a:buNone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Каждый раз свой ответ на вопрос следует начинать на вопрос «Для того, чтобы», а не «Потому что»</a:t>
            </a:r>
          </a:p>
          <a:p>
            <a:r>
              <a:rPr lang="ru-RU" sz="2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Отвечая на вопрос «Для чего?» следует все время акцент держать на себе, а не на ребенке.</a:t>
            </a:r>
          </a:p>
          <a:p>
            <a:pPr>
              <a:buNone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031690"/>
            <a:ext cx="2736304" cy="1026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6D3C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Чтобы…</a:t>
            </a:r>
          </a:p>
          <a:p>
            <a:pPr algn="just"/>
            <a:endParaRPr lang="ru-RU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6D3C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6D3C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Чтобы…</a:t>
            </a:r>
          </a:p>
          <a:p>
            <a:pPr algn="just"/>
            <a:endParaRPr lang="ru-RU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6D3C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6D3C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462225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Применяю высокий тон, крики, ругань с ребенком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«Для того, чтобы»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- Чтобы заставить его подчиниться.</a:t>
            </a:r>
          </a:p>
          <a:p>
            <a:r>
              <a:rPr lang="ru-RU" b="1" dirty="0"/>
              <a:t>Для чего?</a:t>
            </a:r>
            <a:endParaRPr lang="ru-RU" dirty="0"/>
          </a:p>
          <a:p>
            <a:r>
              <a:rPr lang="ru-RU" dirty="0"/>
              <a:t>- Чтобы он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571955"/>
              </p:ext>
            </p:extLst>
          </p:nvPr>
        </p:nvGraphicFramePr>
        <p:xfrm>
          <a:off x="827584" y="1005576"/>
          <a:ext cx="7560840" cy="343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08059">
                <a:tc>
                  <a:txBody>
                    <a:bodyPr/>
                    <a:lstStyle/>
                    <a:p>
                      <a:r>
                        <a:rPr lang="ru-RU" sz="1200" dirty="0"/>
                        <a:t>-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Чтобы донести свою позицию!</a:t>
                      </a:r>
                    </a:p>
                    <a:p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Для чего?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Чтобы быть уверенной, что меня услышали!</a:t>
                      </a:r>
                    </a:p>
                    <a:p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Для чего?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Чтобы видеть, что мое мнение значимо для ребенка.</a:t>
                      </a:r>
                    </a:p>
                    <a:p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Для чего?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Тогда я пониманию, что меня уважают и прислушиваются.</a:t>
                      </a:r>
                    </a:p>
                    <a:p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Для чего?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Чтобы строить хорошие, понимающие отношения.</a:t>
                      </a: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Чтобы заставить его подчиниться.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чего?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Чтобы он понял, что не нужно со мной спорить.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чего?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Чтобы он помнил, кто главный в семье.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32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926953" y="3570647"/>
            <a:ext cx="3429024" cy="803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 данном случае акцент на родителе  - эффективно!!!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86279" y="3570647"/>
            <a:ext cx="3429024" cy="803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данном случае акцент на ребенке  - не эффективно!!!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ответов: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1761660"/>
            <a:ext cx="6798736" cy="268969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Кричу.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Чтобы достучаться.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Чтобы меня услышал.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Чтобы делал, что прошу.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Чтобы не нервничала, была спокойной.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5526"/>
            <a:ext cx="6798734" cy="6971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7574"/>
            <a:ext cx="6798736" cy="258374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КРИЧУ, ЧТОБЫ СТРОИТЬ ХОРОШИЕ ПОНИМАЮЩИЕ ОТНОШЕНИЯ.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КРИЧУ, ЧТОБЫ РЕБЕНОК ПОМНИЛ КТО В ДОМЕ ГЛАВНЫЙ.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КРИЧУ, ЧТОБЫ НЕ НЕРВНИЧАЛА И БЫЛА СПОКОЙНОЙ.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361B0593-691D-43E9-BCCD-B7F5BF53EFAD}"/>
              </a:ext>
            </a:extLst>
          </p:cNvPr>
          <p:cNvSpPr/>
          <p:nvPr/>
        </p:nvSpPr>
        <p:spPr>
          <a:xfrm>
            <a:off x="611560" y="3381840"/>
            <a:ext cx="8143932" cy="12858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 кажется ли вам, что повышение тона, крики, ругань – абсолютно противоположны тому результату, к которому вы хотите прийти!!!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411014"/>
            <a:ext cx="8183880" cy="2115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b="1" dirty="0"/>
              <a:t>Родитель (Р)</a:t>
            </a:r>
          </a:p>
          <a:p>
            <a:pPr algn="just"/>
            <a:r>
              <a:rPr lang="ru-RU" b="1" dirty="0"/>
              <a:t>Взрослый (В)</a:t>
            </a:r>
          </a:p>
          <a:p>
            <a:pPr algn="just"/>
            <a:r>
              <a:rPr lang="ru-RU" b="1" dirty="0"/>
              <a:t>Ребенок (Р)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309" y="1867601"/>
            <a:ext cx="7325382" cy="191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54F1D09-60D7-4B7C-A0A0-678C235B36A6}"/>
              </a:ext>
            </a:extLst>
          </p:cNvPr>
          <p:cNvSpPr/>
          <p:nvPr/>
        </p:nvSpPr>
        <p:spPr>
          <a:xfrm>
            <a:off x="2483769" y="692151"/>
            <a:ext cx="3600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состояния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4" cy="177723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родителя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в воспитательном поведении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«Мне это все надоело»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можно себя так вести»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ведешь себя как маленький»</a:t>
            </a:r>
          </a:p>
        </p:txBody>
      </p:sp>
      <p:pic>
        <p:nvPicPr>
          <p:cNvPr id="1026" name="Picture 2" descr="Что такое &quot;Внутренний родитель&quot;, и как управлять этим состоянием?. Статья.  Психология взаимоотношений. Самопознание.ру">
            <a:extLst>
              <a:ext uri="{FF2B5EF4-FFF2-40B4-BE49-F238E27FC236}">
                <a16:creationId xmlns="" xmlns:a16="http://schemas.microsoft.com/office/drawing/2014/main" id="{9A68C13E-9ECF-4377-A3C0-1A4D6BDA9B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554300"/>
            <a:ext cx="40324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4" cy="166922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ребенка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это будет продолжаться?»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совсем от рук отбился»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«Останешься на второй год в школе, будешь дворы мести»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Тест-игра: Насколько вы ещё ребёнок? / Новости Тюмени и Тюменской области -  Наша Газета">
            <a:extLst>
              <a:ext uri="{FF2B5EF4-FFF2-40B4-BE49-F238E27FC236}">
                <a16:creationId xmlns="" xmlns:a16="http://schemas.microsoft.com/office/drawing/2014/main" id="{0041EFBB-1344-42CD-BE4A-2ADED9F40D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225442"/>
            <a:ext cx="47525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4" cy="172322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взрослого: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«Сегодня я узнала, что ты не был на уроках. Меня это сильно огорчает. Давай обсудим, что происходит и договоримся. 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соблюдаешь свои договоренности, то я соблюдаю свои!»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ебенок - это потенциальный взрослый">
            <a:extLst>
              <a:ext uri="{FF2B5EF4-FFF2-40B4-BE49-F238E27FC236}">
                <a16:creationId xmlns="" xmlns:a16="http://schemas.microsoft.com/office/drawing/2014/main" id="{48F4E0BA-5D6B-43DE-9861-06EE98C9D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409732"/>
            <a:ext cx="4248472" cy="224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02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1409</TotalTime>
  <Words>1158</Words>
  <Application>Microsoft Office PowerPoint</Application>
  <PresentationFormat>Экран (16:9)</PresentationFormat>
  <Paragraphs>158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Натуральные материалы</vt:lpstr>
      <vt:lpstr>     Формирование ответственного мышления в ребенке.   Метод предельных смыслов</vt:lpstr>
      <vt:lpstr>Презентация PowerPoint</vt:lpstr>
      <vt:lpstr>Презентация PowerPoint</vt:lpstr>
      <vt:lpstr>Пример ответов: </vt:lpstr>
      <vt:lpstr>Вывод: </vt:lpstr>
      <vt:lpstr>Презентация PowerPoint</vt:lpstr>
      <vt:lpstr>Состояние родителя Выражается в воспитательном поведении «Мне это все надоело» «Сколько можно себя так вести» «Ты ведешь себя как маленький»</vt:lpstr>
      <vt:lpstr>Состояние ребенка «Сколько это будет продолжаться?» «Ты совсем от рук отбился» «Останешься на второй год в школе, будешь дворы мести» </vt:lpstr>
      <vt:lpstr>Состояние взрослого: «Сегодня я узнала, что ты не был на уроках. Меня это сильно огорчает. Давай обсудим, что происходит и договоримся.   Если ты соблюдаешь свои договоренности, то я соблюдаю свои!» </vt:lpstr>
      <vt:lpstr>Состояния </vt:lpstr>
      <vt:lpstr>Переговоры двух победителей </vt:lpstr>
      <vt:lpstr> </vt:lpstr>
      <vt:lpstr>«Обязанности и ответственность в детско-родительских отношениях» </vt:lpstr>
      <vt:lpstr>Презентация PowerPoint</vt:lpstr>
      <vt:lpstr>«Обязанности и ответственность в детско-родительских отношениях»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ответственного мышления в ребенке. Метод предельных смыслов</dc:title>
  <cp:lastModifiedBy>Admin</cp:lastModifiedBy>
  <cp:revision>78</cp:revision>
  <dcterms:modified xsi:type="dcterms:W3CDTF">2021-05-21T09:45:40Z</dcterms:modified>
</cp:coreProperties>
</file>