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46" r:id="rId2"/>
    <p:sldId id="345" r:id="rId3"/>
    <p:sldId id="275" r:id="rId4"/>
    <p:sldId id="302" r:id="rId5"/>
    <p:sldId id="347" r:id="rId6"/>
    <p:sldId id="278" r:id="rId7"/>
    <p:sldId id="277" r:id="rId8"/>
    <p:sldId id="259" r:id="rId9"/>
    <p:sldId id="281" r:id="rId10"/>
    <p:sldId id="352" r:id="rId11"/>
    <p:sldId id="305" r:id="rId12"/>
    <p:sldId id="355" r:id="rId13"/>
    <p:sldId id="313" r:id="rId14"/>
    <p:sldId id="353" r:id="rId15"/>
    <p:sldId id="354" r:id="rId16"/>
    <p:sldId id="358" r:id="rId17"/>
    <p:sldId id="333" r:id="rId18"/>
    <p:sldId id="344" r:id="rId19"/>
    <p:sldId id="348" r:id="rId20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A7CA2149-49AC-44F7-B346-ADE82818D7D2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2B998575-F0B7-4F1C-A9CC-16128CBC4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4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61434" y="815022"/>
            <a:ext cx="606913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5373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98480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98480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98480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2366" y="73545"/>
            <a:ext cx="7807266" cy="186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98480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39" y="1989404"/>
            <a:ext cx="7776209" cy="2665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ts.admin-smolensk.ru/files/948/%D0%BA%D0%BE%D0%BD%D0%BA%D1%83%D1%80%D1%81_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20336" cy="6740307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Цифровая социализация: как быть в диалоге с ребенком.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Докладчик: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медицинский психолог  БУ «Нижневартовская психоневрологическая больница»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Павлова Ульяна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8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366" y="571480"/>
            <a:ext cx="7807266" cy="492443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sz="3200" dirty="0" smtClean="0"/>
              <a:t>Смешанная форма социализации. </a:t>
            </a:r>
            <a:endParaRPr lang="ru-RU" sz="3200" dirty="0"/>
          </a:p>
        </p:txBody>
      </p:sp>
      <p:pic>
        <p:nvPicPr>
          <p:cNvPr id="10242" name="Picture 2" descr="https://trixe.com.br/site/views/data/noticias/marketing-online-ou-offline-qual-a-melhor-aposta-1580236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786" y="1214422"/>
            <a:ext cx="7686675" cy="462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111" y="685800"/>
            <a:ext cx="8516391" cy="11887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4257" y="0"/>
            <a:ext cx="6863080" cy="175387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4000" spc="-5" dirty="0">
                <a:solidFill>
                  <a:srgbClr val="C00000"/>
                </a:solidFill>
              </a:rPr>
              <a:t>Виды</a:t>
            </a:r>
            <a:r>
              <a:rPr sz="4000" spc="-15" dirty="0">
                <a:solidFill>
                  <a:srgbClr val="C00000"/>
                </a:solidFill>
              </a:rPr>
              <a:t> </a:t>
            </a:r>
            <a:r>
              <a:rPr sz="4000" spc="-5" dirty="0">
                <a:solidFill>
                  <a:srgbClr val="C00000"/>
                </a:solidFill>
              </a:rPr>
              <a:t>агрессии </a:t>
            </a:r>
            <a:r>
              <a:rPr sz="4000" dirty="0">
                <a:solidFill>
                  <a:srgbClr val="C00000"/>
                </a:solidFill>
              </a:rPr>
              <a:t>в</a:t>
            </a:r>
            <a:r>
              <a:rPr sz="4000" spc="-10" dirty="0">
                <a:solidFill>
                  <a:srgbClr val="C00000"/>
                </a:solidFill>
              </a:rPr>
              <a:t> </a:t>
            </a:r>
            <a:r>
              <a:rPr sz="4000" spc="-5" dirty="0">
                <a:solidFill>
                  <a:srgbClr val="C00000"/>
                </a:solidFill>
              </a:rPr>
              <a:t>интернете</a:t>
            </a:r>
            <a:endParaRPr sz="4000"/>
          </a:p>
          <a:p>
            <a:pPr marL="558800" marR="5080">
              <a:lnSpc>
                <a:spcPct val="89600"/>
              </a:lnSpc>
              <a:spcBef>
                <a:spcPts val="955"/>
              </a:spcBef>
            </a:pPr>
            <a:r>
              <a:rPr sz="2000" spc="-5" dirty="0">
                <a:solidFill>
                  <a:srgbClr val="000000"/>
                </a:solidFill>
              </a:rPr>
              <a:t>ФЛЕЙМИНГ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разжигание</a:t>
            </a:r>
            <a:r>
              <a:rPr sz="20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спора,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публичные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оскорбления </a:t>
            </a:r>
            <a:r>
              <a:rPr sz="2000" b="0" spc="-4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эмоциональный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обмен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репликами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интернете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между 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участниками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в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равных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позициях.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04111" y="764771"/>
            <a:ext cx="8516620" cy="5897880"/>
            <a:chOff x="1704111" y="764771"/>
            <a:chExt cx="8516620" cy="589788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1311" y="764771"/>
              <a:ext cx="1151312" cy="10183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1463" y="795489"/>
              <a:ext cx="1051933" cy="9189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11463" y="795490"/>
              <a:ext cx="1052195" cy="919480"/>
            </a:xfrm>
            <a:custGeom>
              <a:avLst/>
              <a:gdLst/>
              <a:ahLst/>
              <a:cxnLst/>
              <a:rect l="l" t="t" r="r" b="b"/>
              <a:pathLst>
                <a:path w="1052195" h="919480">
                  <a:moveTo>
                    <a:pt x="0" y="91899"/>
                  </a:moveTo>
                  <a:lnTo>
                    <a:pt x="7221" y="56128"/>
                  </a:lnTo>
                  <a:lnTo>
                    <a:pt x="26916" y="26916"/>
                  </a:lnTo>
                  <a:lnTo>
                    <a:pt x="56128" y="7221"/>
                  </a:lnTo>
                  <a:lnTo>
                    <a:pt x="91899" y="0"/>
                  </a:lnTo>
                  <a:lnTo>
                    <a:pt x="960033" y="0"/>
                  </a:lnTo>
                  <a:lnTo>
                    <a:pt x="995804" y="7221"/>
                  </a:lnTo>
                  <a:lnTo>
                    <a:pt x="1025014" y="26916"/>
                  </a:lnTo>
                  <a:lnTo>
                    <a:pt x="1044708" y="56128"/>
                  </a:lnTo>
                  <a:lnTo>
                    <a:pt x="1051929" y="91899"/>
                  </a:lnTo>
                  <a:lnTo>
                    <a:pt x="1051929" y="827100"/>
                  </a:lnTo>
                  <a:lnTo>
                    <a:pt x="1044708" y="862871"/>
                  </a:lnTo>
                  <a:lnTo>
                    <a:pt x="1025014" y="892083"/>
                  </a:lnTo>
                  <a:lnTo>
                    <a:pt x="995804" y="911778"/>
                  </a:lnTo>
                  <a:lnTo>
                    <a:pt x="960033" y="919000"/>
                  </a:lnTo>
                  <a:lnTo>
                    <a:pt x="91899" y="919000"/>
                  </a:lnTo>
                  <a:lnTo>
                    <a:pt x="56128" y="911778"/>
                  </a:lnTo>
                  <a:lnTo>
                    <a:pt x="26916" y="892083"/>
                  </a:lnTo>
                  <a:lnTo>
                    <a:pt x="7221" y="862871"/>
                  </a:lnTo>
                  <a:lnTo>
                    <a:pt x="0" y="827100"/>
                  </a:lnTo>
                  <a:lnTo>
                    <a:pt x="0" y="9189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4111" y="1882838"/>
              <a:ext cx="8516391" cy="11887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0407" y="1970119"/>
              <a:ext cx="1030777" cy="10141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1880" y="2000244"/>
              <a:ext cx="927722" cy="9120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41880" y="2000237"/>
              <a:ext cx="927735" cy="912494"/>
            </a:xfrm>
            <a:custGeom>
              <a:avLst/>
              <a:gdLst/>
              <a:ahLst/>
              <a:cxnLst/>
              <a:rect l="l" t="t" r="r" b="b"/>
              <a:pathLst>
                <a:path w="927735" h="912494">
                  <a:moveTo>
                    <a:pt x="0" y="91206"/>
                  </a:moveTo>
                  <a:lnTo>
                    <a:pt x="7167" y="55704"/>
                  </a:lnTo>
                  <a:lnTo>
                    <a:pt x="26713" y="26713"/>
                  </a:lnTo>
                  <a:lnTo>
                    <a:pt x="55705" y="7167"/>
                  </a:lnTo>
                  <a:lnTo>
                    <a:pt x="91206" y="0"/>
                  </a:lnTo>
                  <a:lnTo>
                    <a:pt x="836518" y="0"/>
                  </a:lnTo>
                  <a:lnTo>
                    <a:pt x="872020" y="7167"/>
                  </a:lnTo>
                  <a:lnTo>
                    <a:pt x="901011" y="26713"/>
                  </a:lnTo>
                  <a:lnTo>
                    <a:pt x="920557" y="55704"/>
                  </a:lnTo>
                  <a:lnTo>
                    <a:pt x="927725" y="91206"/>
                  </a:lnTo>
                  <a:lnTo>
                    <a:pt x="927725" y="820860"/>
                  </a:lnTo>
                  <a:lnTo>
                    <a:pt x="920557" y="856362"/>
                  </a:lnTo>
                  <a:lnTo>
                    <a:pt x="901011" y="885353"/>
                  </a:lnTo>
                  <a:lnTo>
                    <a:pt x="872020" y="904899"/>
                  </a:lnTo>
                  <a:lnTo>
                    <a:pt x="836518" y="912067"/>
                  </a:lnTo>
                  <a:lnTo>
                    <a:pt x="91206" y="912067"/>
                  </a:lnTo>
                  <a:lnTo>
                    <a:pt x="55705" y="904899"/>
                  </a:lnTo>
                  <a:lnTo>
                    <a:pt x="26713" y="885353"/>
                  </a:lnTo>
                  <a:lnTo>
                    <a:pt x="7167" y="856362"/>
                  </a:lnTo>
                  <a:lnTo>
                    <a:pt x="0" y="820860"/>
                  </a:lnTo>
                  <a:lnTo>
                    <a:pt x="0" y="9120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4111" y="3079864"/>
              <a:ext cx="8516391" cy="11887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0407" y="3113117"/>
              <a:ext cx="1030777" cy="11222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1880" y="3143250"/>
              <a:ext cx="927722" cy="10211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41880" y="3143250"/>
              <a:ext cx="927735" cy="1021715"/>
            </a:xfrm>
            <a:custGeom>
              <a:avLst/>
              <a:gdLst/>
              <a:ahLst/>
              <a:cxnLst/>
              <a:rect l="l" t="t" r="r" b="b"/>
              <a:pathLst>
                <a:path w="927735" h="1021714">
                  <a:moveTo>
                    <a:pt x="0" y="92772"/>
                  </a:moveTo>
                  <a:lnTo>
                    <a:pt x="7290" y="56661"/>
                  </a:lnTo>
                  <a:lnTo>
                    <a:pt x="27172" y="27172"/>
                  </a:lnTo>
                  <a:lnTo>
                    <a:pt x="56661" y="7290"/>
                  </a:lnTo>
                  <a:lnTo>
                    <a:pt x="92772" y="0"/>
                  </a:lnTo>
                  <a:lnTo>
                    <a:pt x="834952" y="0"/>
                  </a:lnTo>
                  <a:lnTo>
                    <a:pt x="871063" y="7290"/>
                  </a:lnTo>
                  <a:lnTo>
                    <a:pt x="900552" y="27172"/>
                  </a:lnTo>
                  <a:lnTo>
                    <a:pt x="920434" y="56661"/>
                  </a:lnTo>
                  <a:lnTo>
                    <a:pt x="927725" y="92772"/>
                  </a:lnTo>
                  <a:lnTo>
                    <a:pt x="927725" y="928416"/>
                  </a:lnTo>
                  <a:lnTo>
                    <a:pt x="920434" y="964527"/>
                  </a:lnTo>
                  <a:lnTo>
                    <a:pt x="900552" y="994016"/>
                  </a:lnTo>
                  <a:lnTo>
                    <a:pt x="871063" y="1013898"/>
                  </a:lnTo>
                  <a:lnTo>
                    <a:pt x="834952" y="1021189"/>
                  </a:lnTo>
                  <a:lnTo>
                    <a:pt x="92772" y="1021189"/>
                  </a:lnTo>
                  <a:lnTo>
                    <a:pt x="56661" y="1013898"/>
                  </a:lnTo>
                  <a:lnTo>
                    <a:pt x="27172" y="994016"/>
                  </a:lnTo>
                  <a:lnTo>
                    <a:pt x="7290" y="964527"/>
                  </a:lnTo>
                  <a:lnTo>
                    <a:pt x="0" y="928416"/>
                  </a:lnTo>
                  <a:lnTo>
                    <a:pt x="0" y="92772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4111" y="4276902"/>
              <a:ext cx="8516391" cy="11887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2215" y="4364183"/>
              <a:ext cx="1147156" cy="10141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260" y="4393528"/>
              <a:ext cx="1042962" cy="91577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184260" y="4393526"/>
              <a:ext cx="1043305" cy="916305"/>
            </a:xfrm>
            <a:custGeom>
              <a:avLst/>
              <a:gdLst/>
              <a:ahLst/>
              <a:cxnLst/>
              <a:rect l="l" t="t" r="r" b="b"/>
              <a:pathLst>
                <a:path w="1043305" h="916304">
                  <a:moveTo>
                    <a:pt x="0" y="91576"/>
                  </a:moveTo>
                  <a:lnTo>
                    <a:pt x="7196" y="55931"/>
                  </a:lnTo>
                  <a:lnTo>
                    <a:pt x="26822" y="26822"/>
                  </a:lnTo>
                  <a:lnTo>
                    <a:pt x="55931" y="7196"/>
                  </a:lnTo>
                  <a:lnTo>
                    <a:pt x="91576" y="0"/>
                  </a:lnTo>
                  <a:lnTo>
                    <a:pt x="951388" y="0"/>
                  </a:lnTo>
                  <a:lnTo>
                    <a:pt x="987036" y="7196"/>
                  </a:lnTo>
                  <a:lnTo>
                    <a:pt x="1016146" y="26822"/>
                  </a:lnTo>
                  <a:lnTo>
                    <a:pt x="1035772" y="55931"/>
                  </a:lnTo>
                  <a:lnTo>
                    <a:pt x="1042969" y="91576"/>
                  </a:lnTo>
                  <a:lnTo>
                    <a:pt x="1042969" y="824192"/>
                  </a:lnTo>
                  <a:lnTo>
                    <a:pt x="1035772" y="859838"/>
                  </a:lnTo>
                  <a:lnTo>
                    <a:pt x="1016146" y="888947"/>
                  </a:lnTo>
                  <a:lnTo>
                    <a:pt x="987036" y="908572"/>
                  </a:lnTo>
                  <a:lnTo>
                    <a:pt x="951388" y="915769"/>
                  </a:lnTo>
                  <a:lnTo>
                    <a:pt x="91576" y="915769"/>
                  </a:lnTo>
                  <a:lnTo>
                    <a:pt x="55931" y="908572"/>
                  </a:lnTo>
                  <a:lnTo>
                    <a:pt x="26822" y="888947"/>
                  </a:lnTo>
                  <a:lnTo>
                    <a:pt x="7196" y="859838"/>
                  </a:lnTo>
                  <a:lnTo>
                    <a:pt x="0" y="824192"/>
                  </a:lnTo>
                  <a:lnTo>
                    <a:pt x="0" y="9157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4111" y="5473930"/>
              <a:ext cx="8516391" cy="118872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595293" y="2004148"/>
            <a:ext cx="6259195" cy="448818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7305" marR="5080">
              <a:lnSpc>
                <a:spcPct val="89600"/>
              </a:lnSpc>
              <a:spcBef>
                <a:spcPts val="350"/>
              </a:spcBef>
            </a:pPr>
            <a:r>
              <a:rPr sz="2000" b="1" dirty="0">
                <a:latin typeface="Calibri"/>
                <a:cs typeface="Calibri"/>
              </a:rPr>
              <a:t>ТРОЛЛИНГ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размещение</a:t>
            </a:r>
            <a:r>
              <a:rPr sz="2000" dirty="0">
                <a:latin typeface="Calibri"/>
                <a:cs typeface="Calibri"/>
              </a:rPr>
              <a:t> 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интернете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провокационных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сообщений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целью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вызвать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негативную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эмоциональную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реакцию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или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конфликты</a:t>
            </a:r>
            <a:r>
              <a:rPr sz="2000" dirty="0">
                <a:latin typeface="Calibri"/>
                <a:cs typeface="Calibri"/>
              </a:rPr>
              <a:t> между </a:t>
            </a:r>
            <a:r>
              <a:rPr sz="2000" spc="-5" dirty="0">
                <a:latin typeface="Calibri"/>
                <a:cs typeface="Calibri"/>
              </a:rPr>
              <a:t>участниками.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Calibri"/>
              <a:cs typeface="Calibri"/>
            </a:endParaRPr>
          </a:p>
          <a:p>
            <a:pPr marL="27305" marR="149225">
              <a:lnSpc>
                <a:spcPct val="896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ХЕЙТИНГ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" dirty="0">
                <a:latin typeface="Calibri"/>
                <a:cs typeface="Calibri"/>
              </a:rPr>
              <a:t> негативные комментарии</a:t>
            </a:r>
            <a:r>
              <a:rPr sz="2000" dirty="0">
                <a:latin typeface="Calibri"/>
                <a:cs typeface="Calibri"/>
              </a:rPr>
              <a:t> 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сообщения,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иррациональная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критика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адрес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конкретного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человека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или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явления,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часто</a:t>
            </a:r>
            <a:r>
              <a:rPr sz="2000" dirty="0">
                <a:latin typeface="Calibri"/>
                <a:cs typeface="Calibri"/>
              </a:rPr>
              <a:t> без </a:t>
            </a:r>
            <a:r>
              <a:rPr sz="2000" spc="-5" dirty="0">
                <a:latin typeface="Calibri"/>
                <a:cs typeface="Calibri"/>
              </a:rPr>
              <a:t>обоснования</a:t>
            </a:r>
            <a:r>
              <a:rPr sz="2000" dirty="0">
                <a:latin typeface="Calibri"/>
                <a:cs typeface="Calibri"/>
              </a:rPr>
              <a:t> своей </a:t>
            </a:r>
            <a:r>
              <a:rPr sz="2000" spc="-5" dirty="0">
                <a:latin typeface="Calibri"/>
                <a:cs typeface="Calibri"/>
              </a:rPr>
              <a:t>позиции.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Calibri"/>
              <a:cs typeface="Calibri"/>
            </a:endParaRPr>
          </a:p>
          <a:p>
            <a:pPr marL="27305" marR="121920">
              <a:lnSpc>
                <a:spcPct val="89600"/>
              </a:lnSpc>
            </a:pPr>
            <a:r>
              <a:rPr sz="2000" b="1" spc="-5" dirty="0">
                <a:latin typeface="Calibri"/>
                <a:cs typeface="Calibri"/>
              </a:rPr>
              <a:t>КИБЕРСТАЛКИНГ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использование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электронных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средств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 </a:t>
            </a:r>
            <a:r>
              <a:rPr sz="2000" spc="-5" dirty="0">
                <a:latin typeface="Calibri"/>
                <a:cs typeface="Calibri"/>
              </a:rPr>
              <a:t>преследования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жертвы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через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повторяющиеся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сообщения,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вызывающие</a:t>
            </a:r>
            <a:r>
              <a:rPr sz="2000" dirty="0">
                <a:latin typeface="Calibri"/>
                <a:cs typeface="Calibri"/>
              </a:rPr>
              <a:t> тревогу и </a:t>
            </a:r>
            <a:r>
              <a:rPr sz="2000" spc="-5" dirty="0">
                <a:latin typeface="Calibri"/>
                <a:cs typeface="Calibri"/>
              </a:rPr>
              <a:t>раздражение.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Calibri"/>
              <a:cs typeface="Calibri"/>
            </a:endParaRPr>
          </a:p>
          <a:p>
            <a:pPr marL="12700" marR="323215">
              <a:lnSpc>
                <a:spcPts val="1700"/>
              </a:lnSpc>
              <a:spcBef>
                <a:spcPts val="5"/>
              </a:spcBef>
            </a:pPr>
            <a:r>
              <a:rPr sz="1600" b="1" spc="-5" dirty="0">
                <a:latin typeface="Calibri"/>
                <a:cs typeface="Calibri"/>
              </a:rPr>
              <a:t>КИБЕРБУЛЛИНГ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агрессивные,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умышленные,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продолжительные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во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времени </a:t>
            </a:r>
            <a:r>
              <a:rPr sz="1600" spc="-5" dirty="0">
                <a:latin typeface="Calibri"/>
                <a:cs typeface="Calibri"/>
              </a:rPr>
              <a:t>действия,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совершаемые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группой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лиц или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одним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лицом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использованием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электронных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форм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контакта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повторяющееся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неоднократно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отношении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жертвы,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которой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трудно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защитить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себя.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07272" y="5540431"/>
            <a:ext cx="1197610" cy="1056005"/>
            <a:chOff x="2107272" y="5540431"/>
            <a:chExt cx="1197610" cy="1056005"/>
          </a:xfrm>
        </p:grpSpPr>
        <p:pic>
          <p:nvPicPr>
            <p:cNvPr id="23" name="object 23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7272" y="5540431"/>
              <a:ext cx="1197032" cy="10557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882" y="5572138"/>
              <a:ext cx="1095705" cy="95368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157882" y="5572137"/>
              <a:ext cx="1096010" cy="953769"/>
            </a:xfrm>
            <a:custGeom>
              <a:avLst/>
              <a:gdLst/>
              <a:ahLst/>
              <a:cxnLst/>
              <a:rect l="l" t="t" r="r" b="b"/>
              <a:pathLst>
                <a:path w="1096010" h="953770">
                  <a:moveTo>
                    <a:pt x="0" y="95367"/>
                  </a:moveTo>
                  <a:lnTo>
                    <a:pt x="7494" y="58246"/>
                  </a:lnTo>
                  <a:lnTo>
                    <a:pt x="27932" y="27932"/>
                  </a:lnTo>
                  <a:lnTo>
                    <a:pt x="58246" y="7494"/>
                  </a:lnTo>
                  <a:lnTo>
                    <a:pt x="95367" y="0"/>
                  </a:lnTo>
                  <a:lnTo>
                    <a:pt x="1000349" y="0"/>
                  </a:lnTo>
                  <a:lnTo>
                    <a:pt x="1037470" y="7494"/>
                  </a:lnTo>
                  <a:lnTo>
                    <a:pt x="1067785" y="27932"/>
                  </a:lnTo>
                  <a:lnTo>
                    <a:pt x="1088224" y="58246"/>
                  </a:lnTo>
                  <a:lnTo>
                    <a:pt x="1095719" y="95367"/>
                  </a:lnTo>
                  <a:lnTo>
                    <a:pt x="1095719" y="858313"/>
                  </a:lnTo>
                  <a:lnTo>
                    <a:pt x="1088224" y="895434"/>
                  </a:lnTo>
                  <a:lnTo>
                    <a:pt x="1067785" y="925748"/>
                  </a:lnTo>
                  <a:lnTo>
                    <a:pt x="1037470" y="946186"/>
                  </a:lnTo>
                  <a:lnTo>
                    <a:pt x="1000349" y="953681"/>
                  </a:lnTo>
                  <a:lnTo>
                    <a:pt x="95367" y="953681"/>
                  </a:lnTo>
                  <a:lnTo>
                    <a:pt x="58246" y="946186"/>
                  </a:lnTo>
                  <a:lnTo>
                    <a:pt x="27932" y="925748"/>
                  </a:lnTo>
                  <a:lnTo>
                    <a:pt x="7494" y="895434"/>
                  </a:lnTo>
                  <a:lnTo>
                    <a:pt x="0" y="858313"/>
                  </a:lnTo>
                  <a:lnTo>
                    <a:pt x="0" y="95367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366" y="73545"/>
            <a:ext cx="7807266" cy="769441"/>
          </a:xfrm>
        </p:spPr>
        <p:txBody>
          <a:bodyPr/>
          <a:lstStyle/>
          <a:p>
            <a:r>
              <a:rPr lang="ru-RU" dirty="0" smtClean="0"/>
              <a:t>Положительное воздействие: </a:t>
            </a:r>
            <a:br>
              <a:rPr lang="ru-RU" dirty="0" smtClean="0"/>
            </a:br>
            <a:r>
              <a:rPr lang="ru-RU" dirty="0" smtClean="0"/>
              <a:t>- возможность быть социально активным</a:t>
            </a:r>
            <a:endParaRPr lang="ru-RU" dirty="0"/>
          </a:p>
        </p:txBody>
      </p:sp>
      <p:sp>
        <p:nvSpPr>
          <p:cNvPr id="8198" name="AutoShape 6" descr="https://perspektiva-inva.ru/images/news2020/12/pic04000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perspektiva-inva.ru/images/news2020/12/pic04000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1" name="Picture 9" descr="C:\Users\COMP\Desktop\pic04000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24" y="1071546"/>
            <a:ext cx="7881961" cy="525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1752" y="498157"/>
            <a:ext cx="45751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C00000"/>
                </a:solidFill>
                <a:latin typeface="Calibri"/>
                <a:cs typeface="Calibri"/>
              </a:rPr>
              <a:t>Секстинг</a:t>
            </a:r>
            <a:r>
              <a:rPr sz="4400" b="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4400" b="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C00000"/>
                </a:solidFill>
                <a:latin typeface="Calibri"/>
                <a:cs typeface="Calibri"/>
              </a:rPr>
              <a:t>груминг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600201"/>
            <a:ext cx="10972800" cy="45259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8340" y="1633220"/>
            <a:ext cx="9958705" cy="441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3200" i="1" spc="-5" dirty="0">
                <a:latin typeface="Calibri"/>
                <a:cs typeface="Calibri"/>
              </a:rPr>
              <a:t>Здравствуйте</a:t>
            </a:r>
            <a:r>
              <a:rPr sz="3200" b="1" i="1" spc="-5" dirty="0">
                <a:latin typeface="Calibri"/>
                <a:cs typeface="Calibri"/>
              </a:rPr>
              <a:t>,</a:t>
            </a:r>
            <a:r>
              <a:rPr sz="3200" b="1" i="1" dirty="0">
                <a:latin typeface="Calibri"/>
                <a:cs typeface="Calibri"/>
              </a:rPr>
              <a:t> я -</a:t>
            </a:r>
            <a:r>
              <a:rPr sz="3200" b="1" i="1" spc="5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мама</a:t>
            </a:r>
            <a:r>
              <a:rPr sz="3200" b="1" i="1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девятилетней</a:t>
            </a:r>
            <a:r>
              <a:rPr sz="3200" b="1" i="1" spc="5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девочки</a:t>
            </a:r>
            <a:r>
              <a:rPr sz="3200" i="1" spc="-5" dirty="0">
                <a:latin typeface="Calibri"/>
                <a:cs typeface="Calibri"/>
              </a:rPr>
              <a:t>.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Она 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вместе </a:t>
            </a:r>
            <a:r>
              <a:rPr sz="3200" i="1" dirty="0">
                <a:latin typeface="Calibri"/>
                <a:cs typeface="Calibri"/>
              </a:rPr>
              <a:t>с </a:t>
            </a:r>
            <a:r>
              <a:rPr sz="3200" i="1" spc="-5" dirty="0">
                <a:latin typeface="Calibri"/>
                <a:cs typeface="Calibri"/>
              </a:rPr>
              <a:t>подружкой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познакомилась </a:t>
            </a:r>
            <a:r>
              <a:rPr sz="3200" b="1" i="1" dirty="0">
                <a:latin typeface="Calibri"/>
                <a:cs typeface="Calibri"/>
              </a:rPr>
              <a:t>в</a:t>
            </a:r>
            <a:r>
              <a:rPr sz="3200" b="1" i="1" spc="10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ВКонтакте </a:t>
            </a:r>
            <a:r>
              <a:rPr sz="3200" b="1" i="1" dirty="0">
                <a:latin typeface="Calibri"/>
                <a:cs typeface="Calibri"/>
              </a:rPr>
              <a:t>с </a:t>
            </a:r>
            <a:r>
              <a:rPr sz="3200" b="1" i="1" spc="5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женщиной</a:t>
            </a:r>
            <a:r>
              <a:rPr sz="3200" i="1" spc="-5" dirty="0">
                <a:latin typeface="Calibri"/>
                <a:cs typeface="Calibri"/>
              </a:rPr>
              <a:t>,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которая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представилась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фотографом</a:t>
            </a:r>
            <a:r>
              <a:rPr sz="3200" i="1" dirty="0">
                <a:latin typeface="Calibri"/>
                <a:cs typeface="Calibri"/>
              </a:rPr>
              <a:t> и 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предложила</a:t>
            </a:r>
            <a:r>
              <a:rPr sz="3200" i="1" dirty="0">
                <a:latin typeface="Calibri"/>
                <a:cs typeface="Calibri"/>
              </a:rPr>
              <a:t> им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стать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моделями.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Когда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дома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никого</a:t>
            </a:r>
            <a:r>
              <a:rPr sz="3200" i="1" dirty="0">
                <a:latin typeface="Calibri"/>
                <a:cs typeface="Calibri"/>
              </a:rPr>
              <a:t> не </a:t>
            </a:r>
            <a:r>
              <a:rPr sz="3200" i="1" spc="-70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было, </a:t>
            </a:r>
            <a:r>
              <a:rPr sz="3200" i="1" dirty="0">
                <a:latin typeface="Calibri"/>
                <a:cs typeface="Calibri"/>
              </a:rPr>
              <a:t>она </a:t>
            </a:r>
            <a:r>
              <a:rPr sz="3200" i="1" spc="-5" dirty="0">
                <a:latin typeface="Calibri"/>
                <a:cs typeface="Calibri"/>
              </a:rPr>
              <a:t>связалась</a:t>
            </a:r>
            <a:r>
              <a:rPr sz="3200" i="1" dirty="0">
                <a:latin typeface="Calibri"/>
                <a:cs typeface="Calibri"/>
              </a:rPr>
              <a:t> с ними по</a:t>
            </a:r>
            <a:r>
              <a:rPr sz="3200" i="1" spc="-5" dirty="0">
                <a:latin typeface="Calibri"/>
                <a:cs typeface="Calibri"/>
              </a:rPr>
              <a:t> Skype</a:t>
            </a:r>
            <a:r>
              <a:rPr sz="3200" i="1" dirty="0">
                <a:latin typeface="Calibri"/>
                <a:cs typeface="Calibri"/>
              </a:rPr>
              <a:t> и</a:t>
            </a:r>
            <a:r>
              <a:rPr sz="3200" i="1" spc="-5" dirty="0">
                <a:latin typeface="Calibri"/>
                <a:cs typeface="Calibri"/>
              </a:rPr>
              <a:t> предложила 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позировать без одежды</a:t>
            </a:r>
            <a:r>
              <a:rPr sz="3200" i="1" spc="-5" dirty="0">
                <a:latin typeface="Calibri"/>
                <a:cs typeface="Calibri"/>
              </a:rPr>
              <a:t>.</a:t>
            </a:r>
            <a:r>
              <a:rPr sz="3200" i="1" dirty="0">
                <a:latin typeface="Calibri"/>
                <a:cs typeface="Calibri"/>
              </a:rPr>
              <a:t> Я узнала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об </a:t>
            </a:r>
            <a:r>
              <a:rPr sz="3200" i="1" spc="-5" dirty="0">
                <a:latin typeface="Calibri"/>
                <a:cs typeface="Calibri"/>
              </a:rPr>
              <a:t>этом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слишком </a:t>
            </a:r>
            <a:r>
              <a:rPr sz="3200" i="1" dirty="0">
                <a:latin typeface="Calibri"/>
                <a:cs typeface="Calibri"/>
              </a:rPr>
              <a:t> поздно. </a:t>
            </a:r>
            <a:r>
              <a:rPr sz="3200" i="1" spc="-5" dirty="0">
                <a:latin typeface="Calibri"/>
                <a:cs typeface="Calibri"/>
              </a:rPr>
              <a:t>Сейчас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эта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женщина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шантажирует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мою </a:t>
            </a:r>
            <a:r>
              <a:rPr sz="3200" i="1" spc="-5" dirty="0">
                <a:latin typeface="Calibri"/>
                <a:cs typeface="Calibri"/>
              </a:rPr>
              <a:t>дочь, 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принуждает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позировать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снова,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угрожая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выложить 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фотографии</a:t>
            </a:r>
            <a:r>
              <a:rPr sz="3200" i="1" dirty="0">
                <a:latin typeface="Calibri"/>
                <a:cs typeface="Calibri"/>
              </a:rPr>
              <a:t> в </a:t>
            </a:r>
            <a:r>
              <a:rPr sz="3200" i="1" spc="-5" dirty="0">
                <a:latin typeface="Calibri"/>
                <a:cs typeface="Calibri"/>
              </a:rPr>
              <a:t>Сеть.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Подскажите, </a:t>
            </a:r>
            <a:r>
              <a:rPr sz="3200" b="1" i="1" spc="-5" dirty="0">
                <a:latin typeface="Calibri"/>
                <a:cs typeface="Calibri"/>
              </a:rPr>
              <a:t>что делать?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366" y="73545"/>
            <a:ext cx="7807266" cy="384721"/>
          </a:xfrm>
        </p:spPr>
        <p:txBody>
          <a:bodyPr/>
          <a:lstStyle/>
          <a:p>
            <a:r>
              <a:rPr lang="ru-RU" dirty="0" smtClean="0"/>
              <a:t>                Сугубо негативное воздействие. </a:t>
            </a:r>
            <a:endParaRPr lang="ru-RU" dirty="0"/>
          </a:p>
        </p:txBody>
      </p:sp>
      <p:pic>
        <p:nvPicPr>
          <p:cNvPr id="6146" name="Picture 2" descr="https://i.mycdn.me/i?r=AzEPZsRbOZEKgBhR0XGMT1RkJqz5FDvArqyJfpy-f-rzwqaKTM5SRkZCeTgDn6uOy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32" y="3804851"/>
            <a:ext cx="4357718" cy="3053149"/>
          </a:xfrm>
          <a:prstGeom prst="rect">
            <a:avLst/>
          </a:prstGeom>
          <a:noFill/>
        </p:spPr>
      </p:pic>
      <p:sp>
        <p:nvSpPr>
          <p:cNvPr id="6148" name="AutoShape 4" descr="https://revistavive.com/wp-content/uploads/2017/04/Razones-para-no-hacer-sex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revistavive.com/wp-content/uploads/2017/04/Razones-para-no-hacer-sex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C:\Users\COMP\Desktop\Razones-para-no-hacer-sext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64" y="1071546"/>
            <a:ext cx="4051818" cy="2600318"/>
          </a:xfrm>
          <a:prstGeom prst="rect">
            <a:avLst/>
          </a:prstGeom>
          <a:noFill/>
        </p:spPr>
      </p:pic>
      <p:pic>
        <p:nvPicPr>
          <p:cNvPr id="6152" name="Picture 8" descr="C:\Users\COMP\Desktop\img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314" y="714356"/>
            <a:ext cx="3809994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366" y="73545"/>
            <a:ext cx="7807266" cy="615553"/>
          </a:xfrm>
        </p:spPr>
        <p:txBody>
          <a:bodyPr/>
          <a:lstStyle/>
          <a:p>
            <a:r>
              <a:rPr lang="ru-RU" sz="4000" dirty="0" smtClean="0"/>
              <a:t>                 </a:t>
            </a:r>
            <a:r>
              <a:rPr lang="ru-RU" sz="4000" dirty="0" smtClean="0">
                <a:latin typeface="+mj-lt"/>
              </a:rPr>
              <a:t>Добро или зло?</a:t>
            </a:r>
            <a:endParaRPr lang="ru-RU" sz="40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COMP\Desktop\goodevil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376" y="1228757"/>
            <a:ext cx="9174780" cy="4557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2366" y="73545"/>
            <a:ext cx="7807266" cy="1218679"/>
          </a:xfrm>
          <a:prstGeom prst="rect">
            <a:avLst/>
          </a:prstGeom>
        </p:spPr>
        <p:txBody>
          <a:bodyPr vert="horz" wrap="square" lIns="0" tIns="368693" rIns="0" bIns="0" rtlCol="0">
            <a:spAutoFit/>
          </a:bodyPr>
          <a:lstStyle/>
          <a:p>
            <a:pPr marL="4445" algn="ctr">
              <a:lnSpc>
                <a:spcPts val="3329"/>
              </a:lnSpc>
              <a:spcBef>
                <a:spcPts val="100"/>
              </a:spcBef>
            </a:pPr>
            <a:r>
              <a:rPr sz="2800" spc="-5">
                <a:solidFill>
                  <a:srgbClr val="C00000"/>
                </a:solidFill>
              </a:rPr>
              <a:t>Вызовы</a:t>
            </a:r>
            <a:r>
              <a:rPr sz="2800" spc="-15">
                <a:solidFill>
                  <a:srgbClr val="C00000"/>
                </a:solidFill>
              </a:rPr>
              <a:t> </a:t>
            </a:r>
            <a:r>
              <a:rPr lang="ru-RU" sz="2800" spc="-5" dirty="0" smtClean="0">
                <a:solidFill>
                  <a:srgbClr val="C00000"/>
                </a:solidFill>
              </a:rPr>
              <a:t>образованию</a:t>
            </a:r>
            <a:r>
              <a:rPr sz="2800" spc="-5" smtClean="0">
                <a:solidFill>
                  <a:srgbClr val="C00000"/>
                </a:solidFill>
              </a:rPr>
              <a:t>:</a:t>
            </a:r>
            <a:endParaRPr sz="2800"/>
          </a:p>
          <a:p>
            <a:pPr marL="4445" algn="ctr">
              <a:lnSpc>
                <a:spcPts val="3329"/>
              </a:lnSpc>
            </a:pPr>
            <a:r>
              <a:rPr sz="2800" spc="-5" dirty="0">
                <a:solidFill>
                  <a:srgbClr val="C00000"/>
                </a:solidFill>
              </a:rPr>
              <a:t>индикаторы</a:t>
            </a:r>
            <a:r>
              <a:rPr sz="280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низкой</a:t>
            </a:r>
            <a:r>
              <a:rPr sz="280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цифровой</a:t>
            </a:r>
            <a:r>
              <a:rPr sz="280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компетентности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881158" y="1500174"/>
            <a:ext cx="8329345" cy="3778126"/>
            <a:chOff x="1932711" y="1620986"/>
            <a:chExt cx="8329345" cy="3778126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11" y="1620986"/>
              <a:ext cx="8329345" cy="6442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11" y="2248594"/>
              <a:ext cx="8329345" cy="6442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11" y="2876203"/>
              <a:ext cx="8329345" cy="6442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11" y="3499659"/>
              <a:ext cx="8329345" cy="6442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11" y="4181306"/>
              <a:ext cx="8329345" cy="6442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11" y="4754876"/>
              <a:ext cx="8329345" cy="64423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71204" y="1745983"/>
            <a:ext cx="7592695" cy="3680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latin typeface="+mj-lt"/>
                <a:cs typeface="Calibri"/>
              </a:rPr>
              <a:t>Совершенствовать образовательный </a:t>
            </a:r>
            <a:r>
              <a:rPr lang="ru-RU" sz="2000" b="1" spc="-5" dirty="0" err="1" smtClean="0">
                <a:latin typeface="+mj-lt"/>
                <a:cs typeface="Calibri"/>
              </a:rPr>
              <a:t>контент</a:t>
            </a:r>
            <a:endParaRPr sz="2000">
              <a:latin typeface="+mj-lt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000" b="1" dirty="0" smtClean="0">
                <a:latin typeface="+mj-lt"/>
                <a:cs typeface="Calibri"/>
              </a:rPr>
              <a:t>Повышать познавательную мотивацию </a:t>
            </a:r>
            <a:endParaRPr sz="2000">
              <a:latin typeface="+mj-lt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000" b="1" spc="-5" dirty="0" smtClean="0">
                <a:latin typeface="+mj-lt"/>
                <a:cs typeface="Calibri"/>
              </a:rPr>
              <a:t>Ориентация на личность</a:t>
            </a:r>
            <a:endParaRPr sz="2000">
              <a:latin typeface="+mj-lt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2000" b="1" dirty="0" smtClean="0">
              <a:latin typeface="+mj-lt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ru-RU" sz="2000" b="1" dirty="0" smtClean="0">
                <a:latin typeface="+mj-lt"/>
                <a:cs typeface="Calibri"/>
              </a:rPr>
              <a:t>Применение знаний в реальной жизни</a:t>
            </a:r>
            <a:endParaRPr sz="2000" b="1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lang="ru-RU" sz="2000" b="1" spc="-5" dirty="0" smtClean="0">
                <a:latin typeface="+mj-lt"/>
                <a:cs typeface="Calibri"/>
              </a:rPr>
              <a:t>Равные возможности для всех детей</a:t>
            </a:r>
            <a:endParaRPr sz="2000">
              <a:latin typeface="+mj-lt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000" b="1" spc="-5" dirty="0" smtClean="0">
                <a:latin typeface="+mj-lt"/>
                <a:cs typeface="Calibri"/>
              </a:rPr>
              <a:t>Освоение новых навыков учителями</a:t>
            </a:r>
            <a:endParaRPr sz="2000">
              <a:latin typeface="+mj-lt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+mj-lt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693" rIns="0" bIns="0" rtlCol="0">
            <a:spAutoFit/>
          </a:bodyPr>
          <a:lstStyle/>
          <a:p>
            <a:pPr marL="4445" algn="ctr">
              <a:lnSpc>
                <a:spcPts val="3329"/>
              </a:lnSpc>
              <a:spcBef>
                <a:spcPts val="100"/>
              </a:spcBef>
            </a:pPr>
            <a:r>
              <a:rPr sz="2800" spc="-5" dirty="0">
                <a:solidFill>
                  <a:srgbClr val="C00000"/>
                </a:solidFill>
              </a:rPr>
              <a:t>Вызовы</a:t>
            </a:r>
            <a:r>
              <a:rPr sz="2800" spc="-1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родителям:</a:t>
            </a:r>
            <a:endParaRPr sz="2800"/>
          </a:p>
          <a:p>
            <a:pPr marL="4445" algn="ctr">
              <a:lnSpc>
                <a:spcPts val="3329"/>
              </a:lnSpc>
            </a:pPr>
            <a:r>
              <a:rPr sz="2800" spc="-5" dirty="0">
                <a:solidFill>
                  <a:srgbClr val="C00000"/>
                </a:solidFill>
              </a:rPr>
              <a:t>индикаторы</a:t>
            </a:r>
            <a:r>
              <a:rPr sz="280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низкой</a:t>
            </a:r>
            <a:r>
              <a:rPr sz="280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цифровой</a:t>
            </a:r>
            <a:r>
              <a:rPr sz="280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компетентности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932711" y="1620986"/>
            <a:ext cx="8329930" cy="5029200"/>
            <a:chOff x="1932711" y="1620986"/>
            <a:chExt cx="8329930" cy="502920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11" y="1620986"/>
              <a:ext cx="8329345" cy="6442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11" y="2248594"/>
              <a:ext cx="8329345" cy="6442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11" y="2876203"/>
              <a:ext cx="8329345" cy="6442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11" y="3499659"/>
              <a:ext cx="8329345" cy="6442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11" y="4181306"/>
              <a:ext cx="8329345" cy="6442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11" y="4754876"/>
              <a:ext cx="8329345" cy="6442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11" y="5370020"/>
              <a:ext cx="8329345" cy="6442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11" y="6005944"/>
              <a:ext cx="8329345" cy="64423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71204" y="1745983"/>
            <a:ext cx="7592695" cy="471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90%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родителей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знают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средствах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технического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контроля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безопасностью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ребенка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90%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родителей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интересуются,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что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программное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обеспечение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стоит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компьютере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ребенка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92% </a:t>
            </a:r>
            <a:r>
              <a:rPr sz="1400" spc="-5" dirty="0">
                <a:latin typeface="Calibri"/>
                <a:cs typeface="Calibri"/>
              </a:rPr>
              <a:t>родителей</a:t>
            </a:r>
            <a:r>
              <a:rPr sz="1400" dirty="0">
                <a:latin typeface="Calibri"/>
                <a:cs typeface="Calibri"/>
              </a:rPr>
              <a:t> не </a:t>
            </a:r>
            <a:r>
              <a:rPr sz="1400" spc="-5" dirty="0">
                <a:latin typeface="Calibri"/>
                <a:cs typeface="Calibri"/>
              </a:rPr>
              <a:t>могут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помочь</a:t>
            </a:r>
            <a:r>
              <a:rPr sz="1400" dirty="0">
                <a:latin typeface="Calibri"/>
                <a:cs typeface="Calibri"/>
              </a:rPr>
              <a:t> детям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 решении </a:t>
            </a:r>
            <a:r>
              <a:rPr sz="1400" spc="-5" dirty="0">
                <a:latin typeface="Calibri"/>
                <a:cs typeface="Calibri"/>
              </a:rPr>
              <a:t>всех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проблем</a:t>
            </a:r>
            <a:r>
              <a:rPr sz="1400" dirty="0">
                <a:latin typeface="Calibri"/>
                <a:cs typeface="Calibri"/>
              </a:rPr>
              <a:t> в Сети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46%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родителей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чувствуют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себя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неуверенными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интернет-пользователями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84%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детей не </a:t>
            </a:r>
            <a:r>
              <a:rPr sz="1400" spc="-5" dirty="0">
                <a:latin typeface="Calibri"/>
                <a:cs typeface="Calibri"/>
              </a:rPr>
              <a:t>обращаются</a:t>
            </a:r>
            <a:r>
              <a:rPr sz="1400" dirty="0">
                <a:latin typeface="Calibri"/>
                <a:cs typeface="Calibri"/>
              </a:rPr>
              <a:t> за </a:t>
            </a:r>
            <a:r>
              <a:rPr sz="1400" spc="-5" dirty="0">
                <a:latin typeface="Calibri"/>
                <a:cs typeface="Calibri"/>
              </a:rPr>
              <a:t>помощью</a:t>
            </a:r>
            <a:r>
              <a:rPr sz="1400" dirty="0">
                <a:latin typeface="Calibri"/>
                <a:cs typeface="Calibri"/>
              </a:rPr>
              <a:t> к </a:t>
            </a:r>
            <a:r>
              <a:rPr sz="1400" spc="-5" dirty="0">
                <a:latin typeface="Calibri"/>
                <a:cs typeface="Calibri"/>
              </a:rPr>
              <a:t>родителям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2000" b="1" spc="-5" dirty="0">
                <a:latin typeface="Calibri"/>
                <a:cs typeface="Calibri"/>
              </a:rPr>
              <a:t>Каждый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третий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родитель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 </a:t>
            </a:r>
            <a:r>
              <a:rPr sz="1400" spc="-5" dirty="0">
                <a:latin typeface="Calibri"/>
                <a:cs typeface="Calibri"/>
              </a:rPr>
              <a:t>знает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 </a:t>
            </a:r>
            <a:r>
              <a:rPr sz="1400" spc="-5" dirty="0">
                <a:latin typeface="Calibri"/>
                <a:cs typeface="Calibri"/>
              </a:rPr>
              <a:t>проблемах</a:t>
            </a:r>
            <a:r>
              <a:rPr sz="1400" dirty="0">
                <a:latin typeface="Calibri"/>
                <a:cs typeface="Calibri"/>
              </a:rPr>
              <a:t> ребенка в Интернете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Каждого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пятого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родителя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пользоваться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Интернетом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научили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дети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Более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половины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детей не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считают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полезной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помощь родителей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1782" y="0"/>
            <a:ext cx="185356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C00000"/>
                </a:solidFill>
              </a:rPr>
              <a:t>Выв</a:t>
            </a:r>
            <a:r>
              <a:rPr sz="4000" dirty="0">
                <a:solidFill>
                  <a:srgbClr val="C00000"/>
                </a:solidFill>
              </a:rPr>
              <a:t>о</a:t>
            </a:r>
            <a:r>
              <a:rPr sz="4000" spc="-5" dirty="0">
                <a:solidFill>
                  <a:srgbClr val="C00000"/>
                </a:solidFill>
              </a:rPr>
              <a:t>ды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943595" y="736650"/>
            <a:ext cx="8496300" cy="5909310"/>
            <a:chOff x="1943595" y="736650"/>
            <a:chExt cx="8496300" cy="5909310"/>
          </a:xfrm>
        </p:grpSpPr>
        <p:sp>
          <p:nvSpPr>
            <p:cNvPr id="4" name="object 4"/>
            <p:cNvSpPr/>
            <p:nvPr/>
          </p:nvSpPr>
          <p:spPr>
            <a:xfrm>
              <a:off x="1956295" y="736650"/>
              <a:ext cx="8470900" cy="2641600"/>
            </a:xfrm>
            <a:custGeom>
              <a:avLst/>
              <a:gdLst/>
              <a:ahLst/>
              <a:cxnLst/>
              <a:rect l="l" t="t" r="r" b="b"/>
              <a:pathLst>
                <a:path w="8470900" h="2641600">
                  <a:moveTo>
                    <a:pt x="8030210" y="0"/>
                  </a:moveTo>
                  <a:lnTo>
                    <a:pt x="440245" y="0"/>
                  </a:lnTo>
                  <a:lnTo>
                    <a:pt x="392275" y="2583"/>
                  </a:lnTo>
                  <a:lnTo>
                    <a:pt x="345802" y="10154"/>
                  </a:lnTo>
                  <a:lnTo>
                    <a:pt x="301093" y="22443"/>
                  </a:lnTo>
                  <a:lnTo>
                    <a:pt x="258418" y="39184"/>
                  </a:lnTo>
                  <a:lnTo>
                    <a:pt x="218044" y="60106"/>
                  </a:lnTo>
                  <a:lnTo>
                    <a:pt x="180241" y="84941"/>
                  </a:lnTo>
                  <a:lnTo>
                    <a:pt x="145278" y="113421"/>
                  </a:lnTo>
                  <a:lnTo>
                    <a:pt x="113421" y="145278"/>
                  </a:lnTo>
                  <a:lnTo>
                    <a:pt x="84941" y="180241"/>
                  </a:lnTo>
                  <a:lnTo>
                    <a:pt x="60106" y="218044"/>
                  </a:lnTo>
                  <a:lnTo>
                    <a:pt x="39184" y="258418"/>
                  </a:lnTo>
                  <a:lnTo>
                    <a:pt x="22443" y="301093"/>
                  </a:lnTo>
                  <a:lnTo>
                    <a:pt x="10154" y="345802"/>
                  </a:lnTo>
                  <a:lnTo>
                    <a:pt x="2583" y="392275"/>
                  </a:lnTo>
                  <a:lnTo>
                    <a:pt x="0" y="440245"/>
                  </a:lnTo>
                  <a:lnTo>
                    <a:pt x="0" y="2201189"/>
                  </a:lnTo>
                  <a:lnTo>
                    <a:pt x="2583" y="2249159"/>
                  </a:lnTo>
                  <a:lnTo>
                    <a:pt x="10154" y="2295632"/>
                  </a:lnTo>
                  <a:lnTo>
                    <a:pt x="22443" y="2340341"/>
                  </a:lnTo>
                  <a:lnTo>
                    <a:pt x="39184" y="2383016"/>
                  </a:lnTo>
                  <a:lnTo>
                    <a:pt x="60106" y="2423390"/>
                  </a:lnTo>
                  <a:lnTo>
                    <a:pt x="84941" y="2461192"/>
                  </a:lnTo>
                  <a:lnTo>
                    <a:pt x="113421" y="2496156"/>
                  </a:lnTo>
                  <a:lnTo>
                    <a:pt x="145278" y="2528013"/>
                  </a:lnTo>
                  <a:lnTo>
                    <a:pt x="180241" y="2556493"/>
                  </a:lnTo>
                  <a:lnTo>
                    <a:pt x="218044" y="2581328"/>
                  </a:lnTo>
                  <a:lnTo>
                    <a:pt x="258418" y="2602250"/>
                  </a:lnTo>
                  <a:lnTo>
                    <a:pt x="301093" y="2618990"/>
                  </a:lnTo>
                  <a:lnTo>
                    <a:pt x="345802" y="2631280"/>
                  </a:lnTo>
                  <a:lnTo>
                    <a:pt x="392275" y="2638851"/>
                  </a:lnTo>
                  <a:lnTo>
                    <a:pt x="440245" y="2641434"/>
                  </a:lnTo>
                  <a:lnTo>
                    <a:pt x="8030210" y="2641434"/>
                  </a:lnTo>
                  <a:lnTo>
                    <a:pt x="8078179" y="2638851"/>
                  </a:lnTo>
                  <a:lnTo>
                    <a:pt x="8124653" y="2631280"/>
                  </a:lnTo>
                  <a:lnTo>
                    <a:pt x="8169361" y="2618990"/>
                  </a:lnTo>
                  <a:lnTo>
                    <a:pt x="8212037" y="2602250"/>
                  </a:lnTo>
                  <a:lnTo>
                    <a:pt x="8252410" y="2581328"/>
                  </a:lnTo>
                  <a:lnTo>
                    <a:pt x="8290213" y="2556493"/>
                  </a:lnTo>
                  <a:lnTo>
                    <a:pt x="8325177" y="2528013"/>
                  </a:lnTo>
                  <a:lnTo>
                    <a:pt x="8357033" y="2496156"/>
                  </a:lnTo>
                  <a:lnTo>
                    <a:pt x="8385513" y="2461192"/>
                  </a:lnTo>
                  <a:lnTo>
                    <a:pt x="8410349" y="2423390"/>
                  </a:lnTo>
                  <a:lnTo>
                    <a:pt x="8431271" y="2383016"/>
                  </a:lnTo>
                  <a:lnTo>
                    <a:pt x="8448011" y="2340341"/>
                  </a:lnTo>
                  <a:lnTo>
                    <a:pt x="8460301" y="2295632"/>
                  </a:lnTo>
                  <a:lnTo>
                    <a:pt x="8467872" y="2249159"/>
                  </a:lnTo>
                  <a:lnTo>
                    <a:pt x="8470455" y="2201189"/>
                  </a:lnTo>
                  <a:lnTo>
                    <a:pt x="8470455" y="440245"/>
                  </a:lnTo>
                  <a:lnTo>
                    <a:pt x="8467872" y="392275"/>
                  </a:lnTo>
                  <a:lnTo>
                    <a:pt x="8460301" y="345802"/>
                  </a:lnTo>
                  <a:lnTo>
                    <a:pt x="8448011" y="301093"/>
                  </a:lnTo>
                  <a:lnTo>
                    <a:pt x="8431271" y="258418"/>
                  </a:lnTo>
                  <a:lnTo>
                    <a:pt x="8410349" y="218044"/>
                  </a:lnTo>
                  <a:lnTo>
                    <a:pt x="8385513" y="180241"/>
                  </a:lnTo>
                  <a:lnTo>
                    <a:pt x="8357033" y="145278"/>
                  </a:lnTo>
                  <a:lnTo>
                    <a:pt x="8325177" y="113421"/>
                  </a:lnTo>
                  <a:lnTo>
                    <a:pt x="8290213" y="84941"/>
                  </a:lnTo>
                  <a:lnTo>
                    <a:pt x="8252410" y="60106"/>
                  </a:lnTo>
                  <a:lnTo>
                    <a:pt x="8212037" y="39184"/>
                  </a:lnTo>
                  <a:lnTo>
                    <a:pt x="8169361" y="22443"/>
                  </a:lnTo>
                  <a:lnTo>
                    <a:pt x="8124653" y="10154"/>
                  </a:lnTo>
                  <a:lnTo>
                    <a:pt x="8078179" y="2583"/>
                  </a:lnTo>
                  <a:lnTo>
                    <a:pt x="8030210" y="0"/>
                  </a:lnTo>
                  <a:close/>
                </a:path>
              </a:pathLst>
            </a:custGeom>
            <a:solidFill>
              <a:srgbClr val="DEE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56295" y="3277044"/>
              <a:ext cx="8470900" cy="2096770"/>
            </a:xfrm>
            <a:custGeom>
              <a:avLst/>
              <a:gdLst/>
              <a:ahLst/>
              <a:cxnLst/>
              <a:rect l="l" t="t" r="r" b="b"/>
              <a:pathLst>
                <a:path w="8470900" h="2096770">
                  <a:moveTo>
                    <a:pt x="8121015" y="0"/>
                  </a:moveTo>
                  <a:lnTo>
                    <a:pt x="349453" y="0"/>
                  </a:lnTo>
                  <a:lnTo>
                    <a:pt x="302033" y="3190"/>
                  </a:lnTo>
                  <a:lnTo>
                    <a:pt x="256553" y="12482"/>
                  </a:lnTo>
                  <a:lnTo>
                    <a:pt x="213428" y="27460"/>
                  </a:lnTo>
                  <a:lnTo>
                    <a:pt x="173075" y="47709"/>
                  </a:lnTo>
                  <a:lnTo>
                    <a:pt x="135910" y="72810"/>
                  </a:lnTo>
                  <a:lnTo>
                    <a:pt x="102350" y="102349"/>
                  </a:lnTo>
                  <a:lnTo>
                    <a:pt x="72811" y="135908"/>
                  </a:lnTo>
                  <a:lnTo>
                    <a:pt x="47709" y="173071"/>
                  </a:lnTo>
                  <a:lnTo>
                    <a:pt x="27461" y="213423"/>
                  </a:lnTo>
                  <a:lnTo>
                    <a:pt x="12482" y="256545"/>
                  </a:lnTo>
                  <a:lnTo>
                    <a:pt x="3190" y="302023"/>
                  </a:lnTo>
                  <a:lnTo>
                    <a:pt x="0" y="349440"/>
                  </a:lnTo>
                  <a:lnTo>
                    <a:pt x="0" y="1747189"/>
                  </a:lnTo>
                  <a:lnTo>
                    <a:pt x="3190" y="1794606"/>
                  </a:lnTo>
                  <a:lnTo>
                    <a:pt x="12482" y="1840084"/>
                  </a:lnTo>
                  <a:lnTo>
                    <a:pt x="27461" y="1883207"/>
                  </a:lnTo>
                  <a:lnTo>
                    <a:pt x="47709" y="1923558"/>
                  </a:lnTo>
                  <a:lnTo>
                    <a:pt x="72811" y="1960721"/>
                  </a:lnTo>
                  <a:lnTo>
                    <a:pt x="102350" y="1994280"/>
                  </a:lnTo>
                  <a:lnTo>
                    <a:pt x="135910" y="2023819"/>
                  </a:lnTo>
                  <a:lnTo>
                    <a:pt x="173075" y="2048921"/>
                  </a:lnTo>
                  <a:lnTo>
                    <a:pt x="213428" y="2069169"/>
                  </a:lnTo>
                  <a:lnTo>
                    <a:pt x="256553" y="2084147"/>
                  </a:lnTo>
                  <a:lnTo>
                    <a:pt x="302033" y="2093440"/>
                  </a:lnTo>
                  <a:lnTo>
                    <a:pt x="349453" y="2096630"/>
                  </a:lnTo>
                  <a:lnTo>
                    <a:pt x="8121015" y="2096630"/>
                  </a:lnTo>
                  <a:lnTo>
                    <a:pt x="8168431" y="2093440"/>
                  </a:lnTo>
                  <a:lnTo>
                    <a:pt x="8213909" y="2084147"/>
                  </a:lnTo>
                  <a:lnTo>
                    <a:pt x="8257032" y="2069169"/>
                  </a:lnTo>
                  <a:lnTo>
                    <a:pt x="8297383" y="2048921"/>
                  </a:lnTo>
                  <a:lnTo>
                    <a:pt x="8334547" y="2023819"/>
                  </a:lnTo>
                  <a:lnTo>
                    <a:pt x="8368106" y="1994281"/>
                  </a:lnTo>
                  <a:lnTo>
                    <a:pt x="8397644" y="1960721"/>
                  </a:lnTo>
                  <a:lnTo>
                    <a:pt x="8422746" y="1923558"/>
                  </a:lnTo>
                  <a:lnTo>
                    <a:pt x="8442994" y="1883207"/>
                  </a:lnTo>
                  <a:lnTo>
                    <a:pt x="8457973" y="1840084"/>
                  </a:lnTo>
                  <a:lnTo>
                    <a:pt x="8467265" y="1794606"/>
                  </a:lnTo>
                  <a:lnTo>
                    <a:pt x="8470455" y="1747189"/>
                  </a:lnTo>
                  <a:lnTo>
                    <a:pt x="8470455" y="349440"/>
                  </a:lnTo>
                  <a:lnTo>
                    <a:pt x="8467265" y="302023"/>
                  </a:lnTo>
                  <a:lnTo>
                    <a:pt x="8457973" y="256545"/>
                  </a:lnTo>
                  <a:lnTo>
                    <a:pt x="8442994" y="213423"/>
                  </a:lnTo>
                  <a:lnTo>
                    <a:pt x="8422746" y="173071"/>
                  </a:lnTo>
                  <a:lnTo>
                    <a:pt x="8397644" y="135908"/>
                  </a:lnTo>
                  <a:lnTo>
                    <a:pt x="8368106" y="102349"/>
                  </a:lnTo>
                  <a:lnTo>
                    <a:pt x="8334547" y="72810"/>
                  </a:lnTo>
                  <a:lnTo>
                    <a:pt x="8297383" y="47709"/>
                  </a:lnTo>
                  <a:lnTo>
                    <a:pt x="8257032" y="27460"/>
                  </a:lnTo>
                  <a:lnTo>
                    <a:pt x="8213909" y="12482"/>
                  </a:lnTo>
                  <a:lnTo>
                    <a:pt x="8168431" y="3190"/>
                  </a:lnTo>
                  <a:lnTo>
                    <a:pt x="8121015" y="0"/>
                  </a:lnTo>
                  <a:close/>
                </a:path>
              </a:pathLst>
            </a:custGeom>
            <a:solidFill>
              <a:srgbClr val="DEE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56295" y="3277044"/>
              <a:ext cx="8470900" cy="2096770"/>
            </a:xfrm>
            <a:custGeom>
              <a:avLst/>
              <a:gdLst/>
              <a:ahLst/>
              <a:cxnLst/>
              <a:rect l="l" t="t" r="r" b="b"/>
              <a:pathLst>
                <a:path w="8470900" h="2096770">
                  <a:moveTo>
                    <a:pt x="0" y="349446"/>
                  </a:moveTo>
                  <a:lnTo>
                    <a:pt x="3190" y="302028"/>
                  </a:lnTo>
                  <a:lnTo>
                    <a:pt x="12482" y="256550"/>
                  </a:lnTo>
                  <a:lnTo>
                    <a:pt x="27461" y="213426"/>
                  </a:lnTo>
                  <a:lnTo>
                    <a:pt x="47709" y="173074"/>
                  </a:lnTo>
                  <a:lnTo>
                    <a:pt x="72811" y="135910"/>
                  </a:lnTo>
                  <a:lnTo>
                    <a:pt x="102350" y="102350"/>
                  </a:lnTo>
                  <a:lnTo>
                    <a:pt x="135910" y="72811"/>
                  </a:lnTo>
                  <a:lnTo>
                    <a:pt x="173074" y="47709"/>
                  </a:lnTo>
                  <a:lnTo>
                    <a:pt x="213426" y="27461"/>
                  </a:lnTo>
                  <a:lnTo>
                    <a:pt x="256550" y="12482"/>
                  </a:lnTo>
                  <a:lnTo>
                    <a:pt x="302029" y="3190"/>
                  </a:lnTo>
                  <a:lnTo>
                    <a:pt x="349446" y="0"/>
                  </a:lnTo>
                  <a:lnTo>
                    <a:pt x="8121004" y="0"/>
                  </a:lnTo>
                  <a:lnTo>
                    <a:pt x="8168421" y="3190"/>
                  </a:lnTo>
                  <a:lnTo>
                    <a:pt x="8213899" y="12482"/>
                  </a:lnTo>
                  <a:lnTo>
                    <a:pt x="8257023" y="27461"/>
                  </a:lnTo>
                  <a:lnTo>
                    <a:pt x="8297375" y="47709"/>
                  </a:lnTo>
                  <a:lnTo>
                    <a:pt x="8334540" y="72811"/>
                  </a:lnTo>
                  <a:lnTo>
                    <a:pt x="8368100" y="102350"/>
                  </a:lnTo>
                  <a:lnTo>
                    <a:pt x="8397639" y="135910"/>
                  </a:lnTo>
                  <a:lnTo>
                    <a:pt x="8422742" y="173074"/>
                  </a:lnTo>
                  <a:lnTo>
                    <a:pt x="8442991" y="213426"/>
                  </a:lnTo>
                  <a:lnTo>
                    <a:pt x="8457970" y="256550"/>
                  </a:lnTo>
                  <a:lnTo>
                    <a:pt x="8467263" y="302028"/>
                  </a:lnTo>
                  <a:lnTo>
                    <a:pt x="8470453" y="349446"/>
                  </a:lnTo>
                  <a:lnTo>
                    <a:pt x="8470453" y="1747188"/>
                  </a:lnTo>
                  <a:lnTo>
                    <a:pt x="8467263" y="1794607"/>
                  </a:lnTo>
                  <a:lnTo>
                    <a:pt x="8457970" y="1840087"/>
                  </a:lnTo>
                  <a:lnTo>
                    <a:pt x="8442991" y="1883212"/>
                  </a:lnTo>
                  <a:lnTo>
                    <a:pt x="8422742" y="1923564"/>
                  </a:lnTo>
                  <a:lnTo>
                    <a:pt x="8397639" y="1960728"/>
                  </a:lnTo>
                  <a:lnTo>
                    <a:pt x="8368100" y="1994288"/>
                  </a:lnTo>
                  <a:lnTo>
                    <a:pt x="8334540" y="2023827"/>
                  </a:lnTo>
                  <a:lnTo>
                    <a:pt x="8297375" y="2048929"/>
                  </a:lnTo>
                  <a:lnTo>
                    <a:pt x="8257023" y="2069177"/>
                  </a:lnTo>
                  <a:lnTo>
                    <a:pt x="8213899" y="2084156"/>
                  </a:lnTo>
                  <a:lnTo>
                    <a:pt x="8168421" y="2093448"/>
                  </a:lnTo>
                  <a:lnTo>
                    <a:pt x="8121004" y="2096638"/>
                  </a:lnTo>
                  <a:lnTo>
                    <a:pt x="349446" y="2096638"/>
                  </a:lnTo>
                  <a:lnTo>
                    <a:pt x="302029" y="2093448"/>
                  </a:lnTo>
                  <a:lnTo>
                    <a:pt x="256550" y="2084156"/>
                  </a:lnTo>
                  <a:lnTo>
                    <a:pt x="213426" y="2069177"/>
                  </a:lnTo>
                  <a:lnTo>
                    <a:pt x="173074" y="2048929"/>
                  </a:lnTo>
                  <a:lnTo>
                    <a:pt x="135910" y="2023827"/>
                  </a:lnTo>
                  <a:lnTo>
                    <a:pt x="102350" y="1994288"/>
                  </a:lnTo>
                  <a:lnTo>
                    <a:pt x="72811" y="1960728"/>
                  </a:lnTo>
                  <a:lnTo>
                    <a:pt x="47709" y="1923564"/>
                  </a:lnTo>
                  <a:lnTo>
                    <a:pt x="27461" y="1883212"/>
                  </a:lnTo>
                  <a:lnTo>
                    <a:pt x="12482" y="1840087"/>
                  </a:lnTo>
                  <a:lnTo>
                    <a:pt x="3190" y="1794607"/>
                  </a:lnTo>
                  <a:lnTo>
                    <a:pt x="0" y="1747188"/>
                  </a:lnTo>
                  <a:lnTo>
                    <a:pt x="0" y="3494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56295" y="5392394"/>
              <a:ext cx="8470900" cy="1240790"/>
            </a:xfrm>
            <a:custGeom>
              <a:avLst/>
              <a:gdLst/>
              <a:ahLst/>
              <a:cxnLst/>
              <a:rect l="l" t="t" r="r" b="b"/>
              <a:pathLst>
                <a:path w="8470900" h="1240790">
                  <a:moveTo>
                    <a:pt x="8263686" y="0"/>
                  </a:moveTo>
                  <a:lnTo>
                    <a:pt x="206768" y="0"/>
                  </a:lnTo>
                  <a:lnTo>
                    <a:pt x="159357" y="5461"/>
                  </a:lnTo>
                  <a:lnTo>
                    <a:pt x="115835" y="21017"/>
                  </a:lnTo>
                  <a:lnTo>
                    <a:pt x="77444" y="45428"/>
                  </a:lnTo>
                  <a:lnTo>
                    <a:pt x="45423" y="77450"/>
                  </a:lnTo>
                  <a:lnTo>
                    <a:pt x="21015" y="115843"/>
                  </a:lnTo>
                  <a:lnTo>
                    <a:pt x="5460" y="159364"/>
                  </a:lnTo>
                  <a:lnTo>
                    <a:pt x="0" y="206773"/>
                  </a:lnTo>
                  <a:lnTo>
                    <a:pt x="0" y="1033819"/>
                  </a:lnTo>
                  <a:lnTo>
                    <a:pt x="5460" y="1081229"/>
                  </a:lnTo>
                  <a:lnTo>
                    <a:pt x="21015" y="1124750"/>
                  </a:lnTo>
                  <a:lnTo>
                    <a:pt x="45423" y="1163141"/>
                  </a:lnTo>
                  <a:lnTo>
                    <a:pt x="77444" y="1195162"/>
                  </a:lnTo>
                  <a:lnTo>
                    <a:pt x="115835" y="1219570"/>
                  </a:lnTo>
                  <a:lnTo>
                    <a:pt x="159357" y="1235125"/>
                  </a:lnTo>
                  <a:lnTo>
                    <a:pt x="206768" y="1240586"/>
                  </a:lnTo>
                  <a:lnTo>
                    <a:pt x="8263686" y="1240586"/>
                  </a:lnTo>
                  <a:lnTo>
                    <a:pt x="8311097" y="1235125"/>
                  </a:lnTo>
                  <a:lnTo>
                    <a:pt x="8354619" y="1219570"/>
                  </a:lnTo>
                  <a:lnTo>
                    <a:pt x="8393011" y="1195162"/>
                  </a:lnTo>
                  <a:lnTo>
                    <a:pt x="8425031" y="1163141"/>
                  </a:lnTo>
                  <a:lnTo>
                    <a:pt x="8449439" y="1124750"/>
                  </a:lnTo>
                  <a:lnTo>
                    <a:pt x="8464994" y="1081229"/>
                  </a:lnTo>
                  <a:lnTo>
                    <a:pt x="8470455" y="1033819"/>
                  </a:lnTo>
                  <a:lnTo>
                    <a:pt x="8470455" y="206773"/>
                  </a:lnTo>
                  <a:lnTo>
                    <a:pt x="8464994" y="159364"/>
                  </a:lnTo>
                  <a:lnTo>
                    <a:pt x="8449439" y="115843"/>
                  </a:lnTo>
                  <a:lnTo>
                    <a:pt x="8425031" y="77450"/>
                  </a:lnTo>
                  <a:lnTo>
                    <a:pt x="8393011" y="45428"/>
                  </a:lnTo>
                  <a:lnTo>
                    <a:pt x="8354619" y="21017"/>
                  </a:lnTo>
                  <a:lnTo>
                    <a:pt x="8311097" y="5461"/>
                  </a:lnTo>
                  <a:lnTo>
                    <a:pt x="8263686" y="0"/>
                  </a:lnTo>
                  <a:close/>
                </a:path>
              </a:pathLst>
            </a:custGeom>
            <a:solidFill>
              <a:srgbClr val="DEE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56295" y="5392394"/>
              <a:ext cx="8470900" cy="1240790"/>
            </a:xfrm>
            <a:custGeom>
              <a:avLst/>
              <a:gdLst/>
              <a:ahLst/>
              <a:cxnLst/>
              <a:rect l="l" t="t" r="r" b="b"/>
              <a:pathLst>
                <a:path w="8470900" h="1240790">
                  <a:moveTo>
                    <a:pt x="0" y="206767"/>
                  </a:moveTo>
                  <a:lnTo>
                    <a:pt x="5460" y="159357"/>
                  </a:lnTo>
                  <a:lnTo>
                    <a:pt x="21016" y="115836"/>
                  </a:lnTo>
                  <a:lnTo>
                    <a:pt x="45424" y="77445"/>
                  </a:lnTo>
                  <a:lnTo>
                    <a:pt x="77445" y="45424"/>
                  </a:lnTo>
                  <a:lnTo>
                    <a:pt x="115836" y="21016"/>
                  </a:lnTo>
                  <a:lnTo>
                    <a:pt x="159357" y="5460"/>
                  </a:lnTo>
                  <a:lnTo>
                    <a:pt x="206767" y="0"/>
                  </a:lnTo>
                  <a:lnTo>
                    <a:pt x="8263684" y="0"/>
                  </a:lnTo>
                  <a:lnTo>
                    <a:pt x="8311092" y="5460"/>
                  </a:lnTo>
                  <a:lnTo>
                    <a:pt x="8354613" y="21016"/>
                  </a:lnTo>
                  <a:lnTo>
                    <a:pt x="8393005" y="45424"/>
                  </a:lnTo>
                  <a:lnTo>
                    <a:pt x="8425027" y="77445"/>
                  </a:lnTo>
                  <a:lnTo>
                    <a:pt x="8449436" y="115836"/>
                  </a:lnTo>
                  <a:lnTo>
                    <a:pt x="8464992" y="159357"/>
                  </a:lnTo>
                  <a:lnTo>
                    <a:pt x="8470453" y="206767"/>
                  </a:lnTo>
                  <a:lnTo>
                    <a:pt x="8470453" y="1033809"/>
                  </a:lnTo>
                  <a:lnTo>
                    <a:pt x="8464992" y="1081220"/>
                  </a:lnTo>
                  <a:lnTo>
                    <a:pt x="8449436" y="1124743"/>
                  </a:lnTo>
                  <a:lnTo>
                    <a:pt x="8425027" y="1163134"/>
                  </a:lnTo>
                  <a:lnTo>
                    <a:pt x="8393005" y="1195155"/>
                  </a:lnTo>
                  <a:lnTo>
                    <a:pt x="8354613" y="1219563"/>
                  </a:lnTo>
                  <a:lnTo>
                    <a:pt x="8311092" y="1235118"/>
                  </a:lnTo>
                  <a:lnTo>
                    <a:pt x="8263684" y="1240579"/>
                  </a:lnTo>
                  <a:lnTo>
                    <a:pt x="206767" y="1240579"/>
                  </a:lnTo>
                  <a:lnTo>
                    <a:pt x="159357" y="1235118"/>
                  </a:lnTo>
                  <a:lnTo>
                    <a:pt x="115836" y="1219563"/>
                  </a:lnTo>
                  <a:lnTo>
                    <a:pt x="77445" y="1195155"/>
                  </a:lnTo>
                  <a:lnTo>
                    <a:pt x="45424" y="1163134"/>
                  </a:lnTo>
                  <a:lnTo>
                    <a:pt x="21016" y="1124743"/>
                  </a:lnTo>
                  <a:lnTo>
                    <a:pt x="5460" y="1081220"/>
                  </a:lnTo>
                  <a:lnTo>
                    <a:pt x="0" y="1033809"/>
                  </a:lnTo>
                  <a:lnTo>
                    <a:pt x="0" y="20676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65121" y="1034770"/>
            <a:ext cx="8050530" cy="5177571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80645" marR="5080">
              <a:lnSpc>
                <a:spcPct val="89800"/>
              </a:lnSpc>
              <a:spcBef>
                <a:spcPts val="295"/>
              </a:spcBef>
            </a:pPr>
            <a:r>
              <a:rPr sz="1600" spc="-5" dirty="0">
                <a:latin typeface="Calibri"/>
                <a:cs typeface="Calibri"/>
              </a:rPr>
              <a:t>Цифровую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компетентность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следует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рассматривать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как </a:t>
            </a:r>
            <a:r>
              <a:rPr sz="1600" spc="-5" dirty="0">
                <a:latin typeface="Calibri"/>
                <a:cs typeface="Calibri"/>
              </a:rPr>
              <a:t>важнейший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навык </a:t>
            </a:r>
            <a:r>
              <a:rPr sz="1600" spc="-5" dirty="0">
                <a:latin typeface="Calibri"/>
                <a:cs typeface="Calibri"/>
              </a:rPr>
              <a:t>ХХI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века,</a:t>
            </a:r>
            <a:r>
              <a:rPr sz="1600" dirty="0">
                <a:latin typeface="Calibri"/>
                <a:cs typeface="Calibri"/>
              </a:rPr>
              <a:t> как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основу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безопасности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психического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здоровья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информационном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обществе.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Повышению</a:t>
            </a:r>
            <a:r>
              <a:rPr sz="1600" spc="15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цифровой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компетентности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школах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упором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безопасность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цифровой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среды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должно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уделяться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специальное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внимание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наравне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умением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считать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литературной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грамотностью.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Необходимо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реализовывать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профилактические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мероприятия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среди детей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подростков, направленные</a:t>
            </a:r>
            <a:r>
              <a:rPr sz="1600" dirty="0">
                <a:latin typeface="Calibri"/>
                <a:cs typeface="Calibri"/>
              </a:rPr>
              <a:t> на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информирование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существующих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онлайн-угрозах,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видоизменениях,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также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способах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борьбы </a:t>
            </a:r>
            <a:r>
              <a:rPr sz="1600" dirty="0">
                <a:latin typeface="Calibri"/>
                <a:cs typeface="Calibri"/>
              </a:rPr>
              <a:t>с ними</a:t>
            </a:r>
          </a:p>
          <a:p>
            <a:pPr>
              <a:lnSpc>
                <a:spcPct val="100000"/>
              </a:lnSpc>
            </a:pPr>
            <a:endParaRPr lang="ru-RU" sz="19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Calibri"/>
              <a:cs typeface="Calibri"/>
            </a:endParaRPr>
          </a:p>
          <a:p>
            <a:pPr marL="53975" marR="184150">
              <a:lnSpc>
                <a:spcPct val="89400"/>
              </a:lnSpc>
            </a:pPr>
            <a:r>
              <a:rPr sz="1600" spc="-5" dirty="0">
                <a:latin typeface="Calibri"/>
                <a:cs typeface="Calibri"/>
              </a:rPr>
              <a:t>Необходимо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осуществлять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информационно-просветительскую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работу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среди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родителей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педагогов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проблемам,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возникающим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связи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появлением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различных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типов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онлайн-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рисков,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также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способам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совладания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ними,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способствовать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повышению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цифровой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компетентности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взрослых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целью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повышения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возможности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грамотно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организовывать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жизнь,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деятельность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отношения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детей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подростков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условиях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информационного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общества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соответствии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как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возрастными,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так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индивидуальными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особенностями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представителей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нового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цифрового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поколения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 marR="470534">
              <a:lnSpc>
                <a:spcPts val="1700"/>
              </a:lnSpc>
            </a:pPr>
            <a:r>
              <a:rPr sz="1600" spc="-5" dirty="0">
                <a:latin typeface="Calibri"/>
                <a:cs typeface="Calibri"/>
              </a:rPr>
              <a:t>Необходимо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разрабатывать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новые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подходы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определению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норм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работы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школьника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инфокоммуникационными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технологиями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(ИКТ),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исходя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из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реалий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современного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информационного общества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ovostipmr.com/sites/default/files/filefield_paths/-lag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596" y="1428736"/>
            <a:ext cx="8501122" cy="4929222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3739" y="714356"/>
            <a:ext cx="8327103" cy="830997"/>
          </a:xfrm>
        </p:spPr>
        <p:txBody>
          <a:bodyPr/>
          <a:lstStyle/>
          <a:p>
            <a:pPr algn="ctr"/>
            <a:r>
              <a:rPr lang="ru-RU" sz="5400" dirty="0" smtClean="0"/>
              <a:t>Благодарю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0163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Два мира </a:t>
            </a:r>
            <a:r>
              <a:rPr spc="-10" dirty="0"/>
              <a:t>современного</a:t>
            </a:r>
            <a:r>
              <a:rPr spc="-15" dirty="0"/>
              <a:t> </a:t>
            </a:r>
            <a:r>
              <a:rPr spc="-10" dirty="0"/>
              <a:t>ребенка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1158" y="1539265"/>
            <a:ext cx="8501122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4854" algn="l"/>
              </a:tabLst>
            </a:pPr>
            <a:r>
              <a:rPr lang="ru-RU" sz="2400" b="1" spc="-40" dirty="0" smtClean="0">
                <a:latin typeface="Carlito"/>
                <a:cs typeface="Carlito"/>
              </a:rPr>
              <a:t>     </a:t>
            </a:r>
            <a:r>
              <a:rPr sz="2400" b="1" spc="-40" dirty="0" err="1" smtClean="0">
                <a:solidFill>
                  <a:srgbClr val="002060"/>
                </a:solidFill>
                <a:latin typeface="Carlito"/>
                <a:cs typeface="Carlito"/>
              </a:rPr>
              <a:t>Р</a:t>
            </a:r>
            <a:r>
              <a:rPr sz="2400" b="1" dirty="0" err="1" smtClean="0">
                <a:solidFill>
                  <a:srgbClr val="002060"/>
                </a:solidFill>
                <a:latin typeface="Carlito"/>
                <a:cs typeface="Carlito"/>
              </a:rPr>
              <a:t>еал</a:t>
            </a:r>
            <a:r>
              <a:rPr sz="2400" b="1" spc="-10" dirty="0" err="1" smtClean="0">
                <a:solidFill>
                  <a:srgbClr val="002060"/>
                </a:solidFill>
                <a:latin typeface="Carlito"/>
                <a:cs typeface="Carlito"/>
              </a:rPr>
              <a:t>ь</a:t>
            </a:r>
            <a:r>
              <a:rPr sz="2400" b="1" spc="5" dirty="0" err="1" smtClean="0">
                <a:solidFill>
                  <a:srgbClr val="002060"/>
                </a:solidFill>
                <a:latin typeface="Carlito"/>
                <a:cs typeface="Carlito"/>
              </a:rPr>
              <a:t>н</a:t>
            </a:r>
            <a:r>
              <a:rPr sz="2400" b="1" spc="-10" dirty="0" err="1" smtClean="0">
                <a:solidFill>
                  <a:srgbClr val="002060"/>
                </a:solidFill>
                <a:latin typeface="Carlito"/>
                <a:cs typeface="Carlito"/>
              </a:rPr>
              <a:t>ы</a:t>
            </a:r>
            <a:r>
              <a:rPr sz="2400" b="1" dirty="0" err="1" smtClean="0">
                <a:solidFill>
                  <a:srgbClr val="002060"/>
                </a:solidFill>
                <a:latin typeface="Carlito"/>
                <a:cs typeface="Carlito"/>
              </a:rPr>
              <a:t>й</a:t>
            </a:r>
            <a:r>
              <a:rPr sz="2400" b="1" spc="-5" dirty="0" smtClean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rlito"/>
                <a:cs typeface="Carlito"/>
              </a:rPr>
              <a:t>м</a:t>
            </a:r>
            <a:r>
              <a:rPr sz="2400" b="1" dirty="0">
                <a:solidFill>
                  <a:srgbClr val="002060"/>
                </a:solidFill>
                <a:latin typeface="Carlito"/>
                <a:cs typeface="Carlito"/>
              </a:rPr>
              <a:t>ир	</a:t>
            </a:r>
            <a:r>
              <a:rPr lang="ru-RU" sz="2400" b="1" dirty="0" smtClean="0">
                <a:solidFill>
                  <a:srgbClr val="002060"/>
                </a:solidFill>
                <a:latin typeface="Carlito"/>
                <a:cs typeface="Carlito"/>
              </a:rPr>
              <a:t>                               </a:t>
            </a:r>
            <a:r>
              <a:rPr sz="2400" b="1" spc="-10" dirty="0" err="1" smtClean="0">
                <a:solidFill>
                  <a:srgbClr val="002060"/>
                </a:solidFill>
                <a:latin typeface="Carlito"/>
                <a:cs typeface="Carlito"/>
              </a:rPr>
              <a:t>О</a:t>
            </a:r>
            <a:r>
              <a:rPr sz="2400" b="1" spc="5" dirty="0" err="1" smtClean="0">
                <a:solidFill>
                  <a:srgbClr val="002060"/>
                </a:solidFill>
                <a:latin typeface="Carlito"/>
                <a:cs typeface="Carlito"/>
              </a:rPr>
              <a:t>н</a:t>
            </a:r>
            <a:r>
              <a:rPr sz="2400" b="1" spc="-10" dirty="0" err="1" smtClean="0">
                <a:solidFill>
                  <a:srgbClr val="002060"/>
                </a:solidFill>
                <a:latin typeface="Carlito"/>
                <a:cs typeface="Carlito"/>
              </a:rPr>
              <a:t>л</a:t>
            </a:r>
            <a:r>
              <a:rPr sz="2400" b="1" dirty="0" err="1" smtClean="0">
                <a:solidFill>
                  <a:srgbClr val="002060"/>
                </a:solidFill>
                <a:latin typeface="Carlito"/>
                <a:cs typeface="Carlito"/>
              </a:rPr>
              <a:t>ай</a:t>
            </a:r>
            <a:r>
              <a:rPr sz="2400" b="1" spc="-5" dirty="0" err="1" smtClean="0">
                <a:solidFill>
                  <a:srgbClr val="002060"/>
                </a:solidFill>
                <a:latin typeface="Carlito"/>
                <a:cs typeface="Carlito"/>
              </a:rPr>
              <a:t>н</a:t>
            </a:r>
            <a:r>
              <a:rPr sz="2400" b="1" spc="-10" dirty="0" err="1" smtClean="0">
                <a:solidFill>
                  <a:srgbClr val="002060"/>
                </a:solidFill>
                <a:latin typeface="Carlito"/>
                <a:cs typeface="Carlito"/>
              </a:rPr>
              <a:t>-</a:t>
            </a:r>
            <a:r>
              <a:rPr sz="2400" b="1" dirty="0" err="1" smtClean="0">
                <a:solidFill>
                  <a:srgbClr val="002060"/>
                </a:solidFill>
                <a:latin typeface="Carlito"/>
                <a:cs typeface="Carlito"/>
              </a:rPr>
              <a:t>м</a:t>
            </a:r>
            <a:r>
              <a:rPr sz="2400" b="1" spc="-10" dirty="0" err="1" smtClean="0">
                <a:solidFill>
                  <a:srgbClr val="002060"/>
                </a:solidFill>
                <a:latin typeface="Carlito"/>
                <a:cs typeface="Carlito"/>
              </a:rPr>
              <a:t>и</a:t>
            </a:r>
            <a:r>
              <a:rPr sz="2400" b="1" dirty="0" err="1" smtClean="0">
                <a:solidFill>
                  <a:srgbClr val="002060"/>
                </a:solidFill>
                <a:latin typeface="Carlito"/>
                <a:cs typeface="Carlito"/>
              </a:rPr>
              <a:t>р</a:t>
            </a:r>
            <a:endParaRPr sz="2400" b="1" dirty="0">
              <a:solidFill>
                <a:srgbClr val="002060"/>
              </a:solidFill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38216" y="2143116"/>
            <a:ext cx="4522504" cy="3085474"/>
            <a:chOff x="2336761" y="2072525"/>
            <a:chExt cx="3703320" cy="2713990"/>
          </a:xfrm>
        </p:grpSpPr>
        <p:sp>
          <p:nvSpPr>
            <p:cNvPr id="5" name="object 5"/>
            <p:cNvSpPr/>
            <p:nvPr/>
          </p:nvSpPr>
          <p:spPr>
            <a:xfrm>
              <a:off x="2336761" y="2072525"/>
              <a:ext cx="3702964" cy="2713316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36761" y="2072881"/>
              <a:ext cx="3703320" cy="2713355"/>
            </a:xfrm>
            <a:custGeom>
              <a:avLst/>
              <a:gdLst/>
              <a:ahLst/>
              <a:cxnLst/>
              <a:rect l="l" t="t" r="r" b="b"/>
              <a:pathLst>
                <a:path w="3703320" h="2713354">
                  <a:moveTo>
                    <a:pt x="0" y="0"/>
                  </a:moveTo>
                  <a:lnTo>
                    <a:pt x="3702964" y="0"/>
                  </a:lnTo>
                  <a:lnTo>
                    <a:pt x="3702964" y="2713316"/>
                  </a:lnTo>
                  <a:lnTo>
                    <a:pt x="0" y="271331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6E3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576084" y="2142222"/>
            <a:ext cx="4449137" cy="3144165"/>
            <a:chOff x="6150597" y="2072513"/>
            <a:chExt cx="3822700" cy="2694940"/>
          </a:xfrm>
        </p:grpSpPr>
        <p:sp>
          <p:nvSpPr>
            <p:cNvPr id="8" name="object 8"/>
            <p:cNvSpPr/>
            <p:nvPr/>
          </p:nvSpPr>
          <p:spPr>
            <a:xfrm>
              <a:off x="6150597" y="2072513"/>
              <a:ext cx="3822484" cy="2694241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50597" y="2072881"/>
              <a:ext cx="3822700" cy="2694305"/>
            </a:xfrm>
            <a:custGeom>
              <a:avLst/>
              <a:gdLst/>
              <a:ahLst/>
              <a:cxnLst/>
              <a:rect l="l" t="t" r="r" b="b"/>
              <a:pathLst>
                <a:path w="3822700" h="2694304">
                  <a:moveTo>
                    <a:pt x="0" y="0"/>
                  </a:moveTo>
                  <a:lnTo>
                    <a:pt x="3822484" y="0"/>
                  </a:lnTo>
                  <a:lnTo>
                    <a:pt x="3822484" y="2694241"/>
                  </a:lnTo>
                  <a:lnTo>
                    <a:pt x="0" y="26942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6E3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9148" y="404952"/>
            <a:ext cx="807881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dirty="0" smtClean="0">
                <a:solidFill>
                  <a:srgbClr val="953735"/>
                </a:solidFill>
              </a:rPr>
              <a:t>          </a:t>
            </a:r>
            <a:r>
              <a:rPr sz="2800" smtClean="0">
                <a:solidFill>
                  <a:srgbClr val="953735"/>
                </a:solidFill>
              </a:rPr>
              <a:t>Поколение</a:t>
            </a:r>
            <a:r>
              <a:rPr sz="2800" spc="-30" smtClean="0">
                <a:solidFill>
                  <a:srgbClr val="953735"/>
                </a:solidFill>
              </a:rPr>
              <a:t> </a:t>
            </a:r>
            <a:r>
              <a:rPr lang="ru-RU" sz="2800" dirty="0" smtClean="0">
                <a:solidFill>
                  <a:srgbClr val="A74A44"/>
                </a:solidFill>
              </a:rPr>
              <a:t>Альфа</a:t>
            </a:r>
            <a:r>
              <a:rPr sz="2800" dirty="0" smtClean="0">
                <a:solidFill>
                  <a:srgbClr val="953735"/>
                </a:solidFill>
              </a:rPr>
              <a:t>:</a:t>
            </a:r>
            <a:r>
              <a:rPr sz="2800" spc="-20" dirty="0" smtClean="0">
                <a:solidFill>
                  <a:srgbClr val="953735"/>
                </a:solidFill>
              </a:rPr>
              <a:t> </a:t>
            </a:r>
            <a:r>
              <a:rPr sz="2800" spc="-5" dirty="0">
                <a:solidFill>
                  <a:srgbClr val="953735"/>
                </a:solidFill>
              </a:rPr>
              <a:t>будущее</a:t>
            </a:r>
            <a:r>
              <a:rPr sz="2800" spc="-15" dirty="0">
                <a:solidFill>
                  <a:srgbClr val="953735"/>
                </a:solidFill>
              </a:rPr>
              <a:t> </a:t>
            </a:r>
            <a:r>
              <a:rPr sz="2800" spc="-5" dirty="0">
                <a:solidFill>
                  <a:srgbClr val="953735"/>
                </a:solidFill>
              </a:rPr>
              <a:t>уже</a:t>
            </a:r>
            <a:r>
              <a:rPr sz="2800" spc="-20" dirty="0">
                <a:solidFill>
                  <a:srgbClr val="953735"/>
                </a:solidFill>
              </a:rPr>
              <a:t> </a:t>
            </a:r>
            <a:r>
              <a:rPr sz="2800" spc="-5" dirty="0">
                <a:solidFill>
                  <a:srgbClr val="953735"/>
                </a:solidFill>
              </a:rPr>
              <a:t>рядом</a:t>
            </a:r>
            <a:endParaRPr sz="2800" dirty="0"/>
          </a:p>
        </p:txBody>
      </p:sp>
      <p:pic>
        <p:nvPicPr>
          <p:cNvPr id="5" name="objec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479" y="2973286"/>
            <a:ext cx="7750403" cy="39623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53813" y="5928996"/>
            <a:ext cx="802005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2770">
              <a:lnSpc>
                <a:spcPts val="142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ПК,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00"/>
              </a:lnSpc>
            </a:pPr>
            <a:r>
              <a:rPr sz="1200" dirty="0">
                <a:latin typeface="Calibri"/>
                <a:cs typeface="Calibri"/>
              </a:rPr>
              <a:t>смартфоны,</a:t>
            </a:r>
            <a:endParaRPr sz="1200">
              <a:latin typeface="Calibri"/>
              <a:cs typeface="Calibri"/>
            </a:endParaRPr>
          </a:p>
          <a:p>
            <a:pPr marL="615315">
              <a:lnSpc>
                <a:spcPts val="1420"/>
              </a:lnSpc>
            </a:pPr>
            <a:r>
              <a:rPr sz="1200" dirty="0">
                <a:latin typeface="Calibri"/>
                <a:cs typeface="Calibri"/>
              </a:rPr>
              <a:t>3G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5639" y="4209732"/>
            <a:ext cx="2265680" cy="14941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05790" marR="5080" indent="104139">
              <a:lnSpc>
                <a:spcPts val="1400"/>
              </a:lnSpc>
              <a:spcBef>
                <a:spcPts val="180"/>
              </a:spcBef>
            </a:pPr>
            <a:r>
              <a:rPr sz="1200" spc="-5" dirty="0">
                <a:latin typeface="Calibri"/>
                <a:cs typeface="Calibri"/>
              </a:rPr>
              <a:t>Интернетом пользуется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треть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населения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планеты</a:t>
            </a:r>
            <a:endParaRPr sz="1200">
              <a:latin typeface="Calibri"/>
              <a:cs typeface="Calibri"/>
            </a:endParaRPr>
          </a:p>
          <a:p>
            <a:pPr marL="287655" marR="606425" indent="-196215" algn="r">
              <a:lnSpc>
                <a:spcPts val="1400"/>
              </a:lnSpc>
              <a:spcBef>
                <a:spcPts val="835"/>
              </a:spcBef>
            </a:pPr>
            <a:r>
              <a:rPr sz="1200" b="1" dirty="0">
                <a:latin typeface="Calibri"/>
                <a:cs typeface="Calibri"/>
              </a:rPr>
              <a:t>Переход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от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«Интернета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людей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к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«Интернету</a:t>
            </a:r>
            <a:endParaRPr sz="1200">
              <a:latin typeface="Calibri"/>
              <a:cs typeface="Calibri"/>
            </a:endParaRPr>
          </a:p>
          <a:p>
            <a:pPr marR="606425" algn="r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вещей»</a:t>
            </a:r>
            <a:endParaRPr sz="1200">
              <a:latin typeface="Calibri"/>
              <a:cs typeface="Calibri"/>
            </a:endParaRPr>
          </a:p>
          <a:p>
            <a:pPr marL="464184" marR="695325" indent="-452120">
              <a:lnSpc>
                <a:spcPts val="1400"/>
              </a:lnSpc>
              <a:spcBef>
                <a:spcPts val="930"/>
              </a:spcBef>
            </a:pPr>
            <a:r>
              <a:rPr sz="1200" dirty="0">
                <a:latin typeface="Calibri"/>
                <a:cs typeface="Calibri"/>
              </a:rPr>
              <a:t>Первый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Iphone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начало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эпохи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Multitouch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590800"/>
            <a:ext cx="1079500" cy="115887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09615" y="2587307"/>
            <a:ext cx="8477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2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WI-FI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на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85%</a:t>
            </a:r>
            <a:endParaRPr sz="1200">
              <a:latin typeface="Calibri"/>
              <a:cs typeface="Calibri"/>
            </a:endParaRPr>
          </a:p>
          <a:p>
            <a:pPr marL="12700" marR="5080" algn="ctr">
              <a:lnSpc>
                <a:spcPts val="1400"/>
              </a:lnSpc>
              <a:spcBef>
                <a:spcPts val="60"/>
              </a:spcBef>
            </a:pPr>
            <a:r>
              <a:rPr sz="1200" dirty="0">
                <a:latin typeface="Calibri"/>
                <a:cs typeface="Calibri"/>
              </a:rPr>
              <a:t>п</a:t>
            </a:r>
            <a:r>
              <a:rPr sz="1200" spc="-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рхн</a:t>
            </a:r>
            <a:r>
              <a:rPr sz="1200" spc="-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сти  Земли;</a:t>
            </a:r>
            <a:endParaRPr sz="1200">
              <a:latin typeface="Calibri"/>
              <a:cs typeface="Calibri"/>
            </a:endParaRPr>
          </a:p>
          <a:p>
            <a:pPr marL="22225" marR="14604" indent="52069" algn="just">
              <a:lnSpc>
                <a:spcPct val="100699"/>
              </a:lnSpc>
              <a:spcBef>
                <a:spcPts val="10"/>
              </a:spcBef>
            </a:pPr>
            <a:r>
              <a:rPr sz="1200" spc="-5" dirty="0">
                <a:latin typeface="Calibri"/>
                <a:cs typeface="Calibri"/>
              </a:rPr>
              <a:t>появление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квантового </a:t>
            </a:r>
            <a:r>
              <a:rPr sz="1200" dirty="0">
                <a:latin typeface="Calibri"/>
                <a:cs typeface="Calibri"/>
              </a:rPr>
              <a:t> к</a:t>
            </a:r>
            <a:r>
              <a:rPr sz="1200" spc="-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мпьютера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7717" y="2420620"/>
            <a:ext cx="1254760" cy="9321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ctr">
              <a:lnSpc>
                <a:spcPct val="99000"/>
              </a:lnSpc>
              <a:spcBef>
                <a:spcPts val="115"/>
              </a:spcBef>
            </a:pPr>
            <a:r>
              <a:rPr sz="1200" b="1" spc="-5" dirty="0">
                <a:latin typeface="Calibri"/>
                <a:cs typeface="Calibri"/>
              </a:rPr>
              <a:t>«Интернет </a:t>
            </a:r>
            <a:r>
              <a:rPr sz="1200" b="1" dirty="0">
                <a:latin typeface="Calibri"/>
                <a:cs typeface="Calibri"/>
              </a:rPr>
              <a:t> вещей»: </a:t>
            </a:r>
            <a:r>
              <a:rPr sz="1200" dirty="0">
                <a:latin typeface="Calibri"/>
                <a:cs typeface="Calibri"/>
              </a:rPr>
              <a:t>умный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дом,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умный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город,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тотальный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мониторинг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3053" y="3017520"/>
            <a:ext cx="707390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3495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latin typeface="Calibri"/>
                <a:cs typeface="Calibri"/>
              </a:rPr>
              <a:t>Гаджеты-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имп</a:t>
            </a:r>
            <a:r>
              <a:rPr sz="1200" b="1" spc="-5" dirty="0">
                <a:latin typeface="Calibri"/>
                <a:cs typeface="Calibri"/>
              </a:rPr>
              <a:t>ла</a:t>
            </a:r>
            <a:r>
              <a:rPr sz="1200" b="1" dirty="0">
                <a:latin typeface="Calibri"/>
                <a:cs typeface="Calibri"/>
              </a:rPr>
              <a:t>н</a:t>
            </a:r>
            <a:r>
              <a:rPr sz="1200" b="1" spc="-5" dirty="0">
                <a:latin typeface="Calibri"/>
                <a:cs typeface="Calibri"/>
              </a:rPr>
              <a:t>ты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52330" y="2560320"/>
            <a:ext cx="749300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5085" marR="5080" indent="-3302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latin typeface="Calibri"/>
                <a:cs typeface="Calibri"/>
              </a:rPr>
              <a:t>П</a:t>
            </a:r>
            <a:r>
              <a:rPr sz="1200" spc="-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иск</a:t>
            </a:r>
            <a:r>
              <a:rPr sz="1200" spc="-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вые  системы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53956" y="2928620"/>
            <a:ext cx="945515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5730" marR="5080" indent="-113664">
              <a:lnSpc>
                <a:spcPts val="1400"/>
              </a:lnSpc>
              <a:spcBef>
                <a:spcPts val="180"/>
              </a:spcBef>
            </a:pPr>
            <a:r>
              <a:rPr sz="1200" spc="-5" dirty="0">
                <a:latin typeface="Calibri"/>
                <a:cs typeface="Calibri"/>
              </a:rPr>
              <a:t>ч</a:t>
            </a:r>
            <a:r>
              <a:rPr sz="1200" dirty="0">
                <a:latin typeface="Calibri"/>
                <a:cs typeface="Calibri"/>
              </a:rPr>
              <a:t>ел</a:t>
            </a:r>
            <a:r>
              <a:rPr sz="1200" spc="-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5" dirty="0">
                <a:latin typeface="Calibri"/>
                <a:cs typeface="Calibri"/>
              </a:rPr>
              <a:t>еч</a:t>
            </a:r>
            <a:r>
              <a:rPr sz="1200" dirty="0">
                <a:latin typeface="Calibri"/>
                <a:cs typeface="Calibri"/>
              </a:rPr>
              <a:t>еск</a:t>
            </a:r>
            <a:r>
              <a:rPr sz="1200" spc="-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м  </a:t>
            </a:r>
            <a:r>
              <a:rPr sz="1200" spc="-5" dirty="0">
                <a:latin typeface="Calibri"/>
                <a:cs typeface="Calibri"/>
              </a:rPr>
              <a:t>организме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73316" y="2382520"/>
            <a:ext cx="1921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Нейронет.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800" b="1" baseline="2314" dirty="0">
                <a:latin typeface="Calibri"/>
                <a:cs typeface="Calibri"/>
              </a:rPr>
              <a:t>Технологическая</a:t>
            </a:r>
            <a:endParaRPr sz="1800" baseline="2314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99237" y="2552382"/>
            <a:ext cx="1096010" cy="75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00" marR="5080" indent="-305435" algn="r">
              <a:lnSpc>
                <a:spcPct val="99500"/>
              </a:lnSpc>
              <a:spcBef>
                <a:spcPts val="105"/>
              </a:spcBef>
            </a:pPr>
            <a:r>
              <a:rPr sz="1200" b="1" spc="-5" dirty="0">
                <a:latin typeface="Calibri"/>
                <a:cs typeface="Calibri"/>
              </a:rPr>
              <a:t>сингулярность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Земля один  большой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компьютер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3467" y="2234882"/>
            <a:ext cx="15201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2060"/>
                </a:solidFill>
                <a:latin typeface="Calibri"/>
                <a:cs typeface="Calibri"/>
              </a:rPr>
              <a:t>Се</a:t>
            </a:r>
            <a:r>
              <a:rPr sz="4000" spc="-5" dirty="0">
                <a:solidFill>
                  <a:srgbClr val="002060"/>
                </a:solidFill>
                <a:latin typeface="Calibri"/>
                <a:cs typeface="Calibri"/>
              </a:rPr>
              <a:t>йч</a:t>
            </a:r>
            <a:r>
              <a:rPr sz="4000" dirty="0">
                <a:solidFill>
                  <a:srgbClr val="002060"/>
                </a:solidFill>
                <a:latin typeface="Calibri"/>
                <a:cs typeface="Calibri"/>
              </a:rPr>
              <a:t>ас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076450" y="3036887"/>
            <a:ext cx="2281555" cy="1117600"/>
            <a:chOff x="2076450" y="3036887"/>
            <a:chExt cx="2281555" cy="1117600"/>
          </a:xfrm>
        </p:grpSpPr>
        <p:pic>
          <p:nvPicPr>
            <p:cNvPr id="18" name="object 1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487" y="3062287"/>
              <a:ext cx="1079500" cy="10795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265487" y="3062287"/>
              <a:ext cx="1079500" cy="1079500"/>
            </a:xfrm>
            <a:custGeom>
              <a:avLst/>
              <a:gdLst/>
              <a:ahLst/>
              <a:cxnLst/>
              <a:rect l="l" t="t" r="r" b="b"/>
              <a:pathLst>
                <a:path w="1079500" h="1079500">
                  <a:moveTo>
                    <a:pt x="0" y="179919"/>
                  </a:moveTo>
                  <a:lnTo>
                    <a:pt x="6426" y="132090"/>
                  </a:lnTo>
                  <a:lnTo>
                    <a:pt x="24564" y="89110"/>
                  </a:lnTo>
                  <a:lnTo>
                    <a:pt x="52697" y="52697"/>
                  </a:lnTo>
                  <a:lnTo>
                    <a:pt x="89110" y="24564"/>
                  </a:lnTo>
                  <a:lnTo>
                    <a:pt x="132090" y="6426"/>
                  </a:lnTo>
                  <a:lnTo>
                    <a:pt x="179919" y="0"/>
                  </a:lnTo>
                  <a:lnTo>
                    <a:pt x="899579" y="0"/>
                  </a:lnTo>
                  <a:lnTo>
                    <a:pt x="947409" y="6426"/>
                  </a:lnTo>
                  <a:lnTo>
                    <a:pt x="990388" y="24564"/>
                  </a:lnTo>
                  <a:lnTo>
                    <a:pt x="1026801" y="52697"/>
                  </a:lnTo>
                  <a:lnTo>
                    <a:pt x="1054934" y="89110"/>
                  </a:lnTo>
                  <a:lnTo>
                    <a:pt x="1073072" y="132090"/>
                  </a:lnTo>
                  <a:lnTo>
                    <a:pt x="1079499" y="179919"/>
                  </a:lnTo>
                  <a:lnTo>
                    <a:pt x="1079499" y="899579"/>
                  </a:lnTo>
                  <a:lnTo>
                    <a:pt x="1073072" y="947409"/>
                  </a:lnTo>
                  <a:lnTo>
                    <a:pt x="1054934" y="990388"/>
                  </a:lnTo>
                  <a:lnTo>
                    <a:pt x="1026801" y="1026801"/>
                  </a:lnTo>
                  <a:lnTo>
                    <a:pt x="990388" y="1054934"/>
                  </a:lnTo>
                  <a:lnTo>
                    <a:pt x="947409" y="1073072"/>
                  </a:lnTo>
                  <a:lnTo>
                    <a:pt x="899579" y="1079499"/>
                  </a:lnTo>
                  <a:lnTo>
                    <a:pt x="179919" y="1079499"/>
                  </a:lnTo>
                  <a:lnTo>
                    <a:pt x="132090" y="1073072"/>
                  </a:lnTo>
                  <a:lnTo>
                    <a:pt x="89110" y="1054934"/>
                  </a:lnTo>
                  <a:lnTo>
                    <a:pt x="52697" y="1026801"/>
                  </a:lnTo>
                  <a:lnTo>
                    <a:pt x="24564" y="990388"/>
                  </a:lnTo>
                  <a:lnTo>
                    <a:pt x="6426" y="947409"/>
                  </a:lnTo>
                  <a:lnTo>
                    <a:pt x="0" y="899579"/>
                  </a:lnTo>
                  <a:lnTo>
                    <a:pt x="0" y="179919"/>
                  </a:lnTo>
                  <a:close/>
                </a:path>
              </a:pathLst>
            </a:custGeom>
            <a:ln w="25399">
              <a:solidFill>
                <a:srgbClr val="47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9150" y="3049587"/>
              <a:ext cx="1079500" cy="108108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89149" y="3049587"/>
              <a:ext cx="1079500" cy="1081405"/>
            </a:xfrm>
            <a:custGeom>
              <a:avLst/>
              <a:gdLst/>
              <a:ahLst/>
              <a:cxnLst/>
              <a:rect l="l" t="t" r="r" b="b"/>
              <a:pathLst>
                <a:path w="1079500" h="1081404">
                  <a:moveTo>
                    <a:pt x="0" y="179919"/>
                  </a:moveTo>
                  <a:lnTo>
                    <a:pt x="6426" y="132089"/>
                  </a:lnTo>
                  <a:lnTo>
                    <a:pt x="24564" y="89110"/>
                  </a:lnTo>
                  <a:lnTo>
                    <a:pt x="52697" y="52697"/>
                  </a:lnTo>
                  <a:lnTo>
                    <a:pt x="89110" y="24564"/>
                  </a:lnTo>
                  <a:lnTo>
                    <a:pt x="132090" y="6426"/>
                  </a:lnTo>
                  <a:lnTo>
                    <a:pt x="179919" y="0"/>
                  </a:lnTo>
                  <a:lnTo>
                    <a:pt x="899579" y="0"/>
                  </a:lnTo>
                  <a:lnTo>
                    <a:pt x="947409" y="6426"/>
                  </a:lnTo>
                  <a:lnTo>
                    <a:pt x="990388" y="24564"/>
                  </a:lnTo>
                  <a:lnTo>
                    <a:pt x="1026801" y="52697"/>
                  </a:lnTo>
                  <a:lnTo>
                    <a:pt x="1054934" y="89110"/>
                  </a:lnTo>
                  <a:lnTo>
                    <a:pt x="1073072" y="132089"/>
                  </a:lnTo>
                  <a:lnTo>
                    <a:pt x="1079499" y="179919"/>
                  </a:lnTo>
                  <a:lnTo>
                    <a:pt x="1079499" y="901166"/>
                  </a:lnTo>
                  <a:lnTo>
                    <a:pt x="1073072" y="948994"/>
                  </a:lnTo>
                  <a:lnTo>
                    <a:pt x="1054934" y="991974"/>
                  </a:lnTo>
                  <a:lnTo>
                    <a:pt x="1026801" y="1028388"/>
                  </a:lnTo>
                  <a:lnTo>
                    <a:pt x="990388" y="1056523"/>
                  </a:lnTo>
                  <a:lnTo>
                    <a:pt x="947409" y="1074661"/>
                  </a:lnTo>
                  <a:lnTo>
                    <a:pt x="899579" y="1081089"/>
                  </a:lnTo>
                  <a:lnTo>
                    <a:pt x="179919" y="1081089"/>
                  </a:lnTo>
                  <a:lnTo>
                    <a:pt x="132090" y="1074661"/>
                  </a:lnTo>
                  <a:lnTo>
                    <a:pt x="89110" y="1056523"/>
                  </a:lnTo>
                  <a:lnTo>
                    <a:pt x="52697" y="1028388"/>
                  </a:lnTo>
                  <a:lnTo>
                    <a:pt x="24564" y="991974"/>
                  </a:lnTo>
                  <a:lnTo>
                    <a:pt x="6426" y="948994"/>
                  </a:lnTo>
                  <a:lnTo>
                    <a:pt x="0" y="901166"/>
                  </a:lnTo>
                  <a:lnTo>
                    <a:pt x="0" y="179919"/>
                  </a:lnTo>
                  <a:close/>
                </a:path>
              </a:pathLst>
            </a:custGeom>
            <a:ln w="25399">
              <a:solidFill>
                <a:srgbClr val="47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523287" y="1235074"/>
            <a:ext cx="2122805" cy="1049655"/>
            <a:chOff x="8523287" y="1235074"/>
            <a:chExt cx="2122805" cy="1049655"/>
          </a:xfrm>
        </p:grpSpPr>
        <p:pic>
          <p:nvPicPr>
            <p:cNvPr id="23" name="object 2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8662" y="1255712"/>
              <a:ext cx="1014411" cy="10160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618661" y="1255712"/>
              <a:ext cx="1014730" cy="1016000"/>
            </a:xfrm>
            <a:custGeom>
              <a:avLst/>
              <a:gdLst/>
              <a:ahLst/>
              <a:cxnLst/>
              <a:rect l="l" t="t" r="r" b="b"/>
              <a:pathLst>
                <a:path w="1014729" h="1016000">
                  <a:moveTo>
                    <a:pt x="0" y="169071"/>
                  </a:moveTo>
                  <a:lnTo>
                    <a:pt x="6039" y="124125"/>
                  </a:lnTo>
                  <a:lnTo>
                    <a:pt x="23083" y="83738"/>
                  </a:lnTo>
                  <a:lnTo>
                    <a:pt x="49519" y="49520"/>
                  </a:lnTo>
                  <a:lnTo>
                    <a:pt x="83737" y="23083"/>
                  </a:lnTo>
                  <a:lnTo>
                    <a:pt x="124125" y="6039"/>
                  </a:lnTo>
                  <a:lnTo>
                    <a:pt x="169071" y="0"/>
                  </a:lnTo>
                  <a:lnTo>
                    <a:pt x="845338" y="0"/>
                  </a:lnTo>
                  <a:lnTo>
                    <a:pt x="890284" y="6039"/>
                  </a:lnTo>
                  <a:lnTo>
                    <a:pt x="930672" y="23083"/>
                  </a:lnTo>
                  <a:lnTo>
                    <a:pt x="964890" y="49520"/>
                  </a:lnTo>
                  <a:lnTo>
                    <a:pt x="991326" y="83738"/>
                  </a:lnTo>
                  <a:lnTo>
                    <a:pt x="1008370" y="124125"/>
                  </a:lnTo>
                  <a:lnTo>
                    <a:pt x="1014409" y="169071"/>
                  </a:lnTo>
                  <a:lnTo>
                    <a:pt x="1014409" y="846927"/>
                  </a:lnTo>
                  <a:lnTo>
                    <a:pt x="1008370" y="891873"/>
                  </a:lnTo>
                  <a:lnTo>
                    <a:pt x="991326" y="932260"/>
                  </a:lnTo>
                  <a:lnTo>
                    <a:pt x="964890" y="966478"/>
                  </a:lnTo>
                  <a:lnTo>
                    <a:pt x="930672" y="992915"/>
                  </a:lnTo>
                  <a:lnTo>
                    <a:pt x="890284" y="1009959"/>
                  </a:lnTo>
                  <a:lnTo>
                    <a:pt x="845338" y="1015998"/>
                  </a:lnTo>
                  <a:lnTo>
                    <a:pt x="169071" y="1015998"/>
                  </a:lnTo>
                  <a:lnTo>
                    <a:pt x="124125" y="1009959"/>
                  </a:lnTo>
                  <a:lnTo>
                    <a:pt x="83737" y="992915"/>
                  </a:lnTo>
                  <a:lnTo>
                    <a:pt x="49519" y="966478"/>
                  </a:lnTo>
                  <a:lnTo>
                    <a:pt x="23083" y="932260"/>
                  </a:lnTo>
                  <a:lnTo>
                    <a:pt x="6039" y="891873"/>
                  </a:lnTo>
                  <a:lnTo>
                    <a:pt x="0" y="846927"/>
                  </a:lnTo>
                  <a:lnTo>
                    <a:pt x="0" y="169071"/>
                  </a:lnTo>
                  <a:close/>
                </a:path>
              </a:pathLst>
            </a:custGeom>
            <a:ln w="25399">
              <a:solidFill>
                <a:srgbClr val="47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5987" y="1251938"/>
              <a:ext cx="1014411" cy="101183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535987" y="1247774"/>
              <a:ext cx="1014730" cy="1016000"/>
            </a:xfrm>
            <a:custGeom>
              <a:avLst/>
              <a:gdLst/>
              <a:ahLst/>
              <a:cxnLst/>
              <a:rect l="l" t="t" r="r" b="b"/>
              <a:pathLst>
                <a:path w="1014729" h="1016000">
                  <a:moveTo>
                    <a:pt x="0" y="169071"/>
                  </a:moveTo>
                  <a:lnTo>
                    <a:pt x="6039" y="124125"/>
                  </a:lnTo>
                  <a:lnTo>
                    <a:pt x="23083" y="83738"/>
                  </a:lnTo>
                  <a:lnTo>
                    <a:pt x="49520" y="49520"/>
                  </a:lnTo>
                  <a:lnTo>
                    <a:pt x="83738" y="23083"/>
                  </a:lnTo>
                  <a:lnTo>
                    <a:pt x="124125" y="6039"/>
                  </a:lnTo>
                  <a:lnTo>
                    <a:pt x="169071" y="0"/>
                  </a:lnTo>
                  <a:lnTo>
                    <a:pt x="845339" y="0"/>
                  </a:lnTo>
                  <a:lnTo>
                    <a:pt x="890285" y="6039"/>
                  </a:lnTo>
                  <a:lnTo>
                    <a:pt x="930672" y="23083"/>
                  </a:lnTo>
                  <a:lnTo>
                    <a:pt x="964890" y="49520"/>
                  </a:lnTo>
                  <a:lnTo>
                    <a:pt x="991326" y="83738"/>
                  </a:lnTo>
                  <a:lnTo>
                    <a:pt x="1008369" y="124125"/>
                  </a:lnTo>
                  <a:lnTo>
                    <a:pt x="1014409" y="169071"/>
                  </a:lnTo>
                  <a:lnTo>
                    <a:pt x="1014409" y="846927"/>
                  </a:lnTo>
                  <a:lnTo>
                    <a:pt x="1008369" y="891873"/>
                  </a:lnTo>
                  <a:lnTo>
                    <a:pt x="991326" y="932261"/>
                  </a:lnTo>
                  <a:lnTo>
                    <a:pt x="964890" y="966479"/>
                  </a:lnTo>
                  <a:lnTo>
                    <a:pt x="930672" y="992916"/>
                  </a:lnTo>
                  <a:lnTo>
                    <a:pt x="890285" y="1009959"/>
                  </a:lnTo>
                  <a:lnTo>
                    <a:pt x="845339" y="1015999"/>
                  </a:lnTo>
                  <a:lnTo>
                    <a:pt x="169071" y="1015999"/>
                  </a:lnTo>
                  <a:lnTo>
                    <a:pt x="124125" y="1009959"/>
                  </a:lnTo>
                  <a:lnTo>
                    <a:pt x="83738" y="992916"/>
                  </a:lnTo>
                  <a:lnTo>
                    <a:pt x="49520" y="966479"/>
                  </a:lnTo>
                  <a:lnTo>
                    <a:pt x="23083" y="932261"/>
                  </a:lnTo>
                  <a:lnTo>
                    <a:pt x="6039" y="891873"/>
                  </a:lnTo>
                  <a:lnTo>
                    <a:pt x="0" y="846927"/>
                  </a:lnTo>
                  <a:lnTo>
                    <a:pt x="0" y="169071"/>
                  </a:lnTo>
                  <a:close/>
                </a:path>
              </a:pathLst>
            </a:custGeom>
            <a:ln w="25399">
              <a:solidFill>
                <a:srgbClr val="47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346824" y="1243012"/>
            <a:ext cx="2124075" cy="1041400"/>
            <a:chOff x="6346824" y="1243012"/>
            <a:chExt cx="2124075" cy="1041400"/>
          </a:xfrm>
        </p:grpSpPr>
        <p:pic>
          <p:nvPicPr>
            <p:cNvPr id="28" name="object 28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3787" y="1255712"/>
              <a:ext cx="1014411" cy="10160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443787" y="1255712"/>
              <a:ext cx="1014730" cy="1016000"/>
            </a:xfrm>
            <a:custGeom>
              <a:avLst/>
              <a:gdLst/>
              <a:ahLst/>
              <a:cxnLst/>
              <a:rect l="l" t="t" r="r" b="b"/>
              <a:pathLst>
                <a:path w="1014729" h="1016000">
                  <a:moveTo>
                    <a:pt x="0" y="169071"/>
                  </a:moveTo>
                  <a:lnTo>
                    <a:pt x="6039" y="124125"/>
                  </a:lnTo>
                  <a:lnTo>
                    <a:pt x="23083" y="83738"/>
                  </a:lnTo>
                  <a:lnTo>
                    <a:pt x="49520" y="49520"/>
                  </a:lnTo>
                  <a:lnTo>
                    <a:pt x="83738" y="23083"/>
                  </a:lnTo>
                  <a:lnTo>
                    <a:pt x="124125" y="6039"/>
                  </a:lnTo>
                  <a:lnTo>
                    <a:pt x="169072" y="0"/>
                  </a:lnTo>
                  <a:lnTo>
                    <a:pt x="845339" y="0"/>
                  </a:lnTo>
                  <a:lnTo>
                    <a:pt x="890285" y="6039"/>
                  </a:lnTo>
                  <a:lnTo>
                    <a:pt x="930672" y="23083"/>
                  </a:lnTo>
                  <a:lnTo>
                    <a:pt x="964890" y="49520"/>
                  </a:lnTo>
                  <a:lnTo>
                    <a:pt x="991326" y="83738"/>
                  </a:lnTo>
                  <a:lnTo>
                    <a:pt x="1008370" y="124125"/>
                  </a:lnTo>
                  <a:lnTo>
                    <a:pt x="1014409" y="169071"/>
                  </a:lnTo>
                  <a:lnTo>
                    <a:pt x="1014409" y="846927"/>
                  </a:lnTo>
                  <a:lnTo>
                    <a:pt x="1008370" y="891873"/>
                  </a:lnTo>
                  <a:lnTo>
                    <a:pt x="991326" y="932260"/>
                  </a:lnTo>
                  <a:lnTo>
                    <a:pt x="964890" y="966478"/>
                  </a:lnTo>
                  <a:lnTo>
                    <a:pt x="930672" y="992915"/>
                  </a:lnTo>
                  <a:lnTo>
                    <a:pt x="890285" y="1009959"/>
                  </a:lnTo>
                  <a:lnTo>
                    <a:pt x="845339" y="1015998"/>
                  </a:lnTo>
                  <a:lnTo>
                    <a:pt x="169072" y="1015998"/>
                  </a:lnTo>
                  <a:lnTo>
                    <a:pt x="124125" y="1009959"/>
                  </a:lnTo>
                  <a:lnTo>
                    <a:pt x="83738" y="992915"/>
                  </a:lnTo>
                  <a:lnTo>
                    <a:pt x="49520" y="966478"/>
                  </a:lnTo>
                  <a:lnTo>
                    <a:pt x="23083" y="932260"/>
                  </a:lnTo>
                  <a:lnTo>
                    <a:pt x="6039" y="891873"/>
                  </a:lnTo>
                  <a:lnTo>
                    <a:pt x="0" y="846927"/>
                  </a:lnTo>
                  <a:lnTo>
                    <a:pt x="0" y="169071"/>
                  </a:lnTo>
                  <a:close/>
                </a:path>
              </a:pathLst>
            </a:custGeom>
            <a:ln w="25399">
              <a:solidFill>
                <a:srgbClr val="47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9524" y="1255712"/>
              <a:ext cx="1016000" cy="10160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359524" y="1255712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0" y="169336"/>
                  </a:moveTo>
                  <a:lnTo>
                    <a:pt x="6048" y="124320"/>
                  </a:lnTo>
                  <a:lnTo>
                    <a:pt x="23119" y="83869"/>
                  </a:lnTo>
                  <a:lnTo>
                    <a:pt x="49597" y="49597"/>
                  </a:lnTo>
                  <a:lnTo>
                    <a:pt x="83869" y="23119"/>
                  </a:lnTo>
                  <a:lnTo>
                    <a:pt x="124320" y="6048"/>
                  </a:lnTo>
                  <a:lnTo>
                    <a:pt x="169337" y="0"/>
                  </a:lnTo>
                  <a:lnTo>
                    <a:pt x="846662" y="0"/>
                  </a:lnTo>
                  <a:lnTo>
                    <a:pt x="891679" y="6048"/>
                  </a:lnTo>
                  <a:lnTo>
                    <a:pt x="932130" y="23119"/>
                  </a:lnTo>
                  <a:lnTo>
                    <a:pt x="966401" y="49597"/>
                  </a:lnTo>
                  <a:lnTo>
                    <a:pt x="992880" y="83869"/>
                  </a:lnTo>
                  <a:lnTo>
                    <a:pt x="1009950" y="124320"/>
                  </a:lnTo>
                  <a:lnTo>
                    <a:pt x="1015999" y="169336"/>
                  </a:lnTo>
                  <a:lnTo>
                    <a:pt x="1015999" y="846662"/>
                  </a:lnTo>
                  <a:lnTo>
                    <a:pt x="1009950" y="891678"/>
                  </a:lnTo>
                  <a:lnTo>
                    <a:pt x="992880" y="932129"/>
                  </a:lnTo>
                  <a:lnTo>
                    <a:pt x="966401" y="966401"/>
                  </a:lnTo>
                  <a:lnTo>
                    <a:pt x="932130" y="992879"/>
                  </a:lnTo>
                  <a:lnTo>
                    <a:pt x="891679" y="1009950"/>
                  </a:lnTo>
                  <a:lnTo>
                    <a:pt x="846662" y="1015998"/>
                  </a:lnTo>
                  <a:lnTo>
                    <a:pt x="169337" y="1015998"/>
                  </a:lnTo>
                  <a:lnTo>
                    <a:pt x="124320" y="1009950"/>
                  </a:lnTo>
                  <a:lnTo>
                    <a:pt x="83869" y="992879"/>
                  </a:lnTo>
                  <a:lnTo>
                    <a:pt x="49597" y="966401"/>
                  </a:lnTo>
                  <a:lnTo>
                    <a:pt x="23119" y="932129"/>
                  </a:lnTo>
                  <a:lnTo>
                    <a:pt x="6048" y="891678"/>
                  </a:lnTo>
                  <a:lnTo>
                    <a:pt x="0" y="846662"/>
                  </a:lnTo>
                  <a:lnTo>
                    <a:pt x="0" y="169336"/>
                  </a:lnTo>
                  <a:close/>
                </a:path>
              </a:pathLst>
            </a:custGeom>
            <a:ln w="25399">
              <a:solidFill>
                <a:srgbClr val="47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241925" y="1243012"/>
            <a:ext cx="1041400" cy="1041400"/>
            <a:chOff x="5241925" y="1243012"/>
            <a:chExt cx="1041400" cy="1041400"/>
          </a:xfrm>
        </p:grpSpPr>
        <p:pic>
          <p:nvPicPr>
            <p:cNvPr id="33" name="object 33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4624" y="1255712"/>
              <a:ext cx="1016000" cy="10160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254624" y="1255712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0" y="169336"/>
                  </a:moveTo>
                  <a:lnTo>
                    <a:pt x="6048" y="124320"/>
                  </a:lnTo>
                  <a:lnTo>
                    <a:pt x="23119" y="83869"/>
                  </a:lnTo>
                  <a:lnTo>
                    <a:pt x="49597" y="49597"/>
                  </a:lnTo>
                  <a:lnTo>
                    <a:pt x="83869" y="23119"/>
                  </a:lnTo>
                  <a:lnTo>
                    <a:pt x="124320" y="6048"/>
                  </a:lnTo>
                  <a:lnTo>
                    <a:pt x="169336" y="0"/>
                  </a:lnTo>
                  <a:lnTo>
                    <a:pt x="846662" y="0"/>
                  </a:lnTo>
                  <a:lnTo>
                    <a:pt x="891678" y="6048"/>
                  </a:lnTo>
                  <a:lnTo>
                    <a:pt x="932129" y="23119"/>
                  </a:lnTo>
                  <a:lnTo>
                    <a:pt x="966401" y="49597"/>
                  </a:lnTo>
                  <a:lnTo>
                    <a:pt x="992879" y="83869"/>
                  </a:lnTo>
                  <a:lnTo>
                    <a:pt x="1009950" y="124320"/>
                  </a:lnTo>
                  <a:lnTo>
                    <a:pt x="1015999" y="169336"/>
                  </a:lnTo>
                  <a:lnTo>
                    <a:pt x="1015999" y="846662"/>
                  </a:lnTo>
                  <a:lnTo>
                    <a:pt x="1009950" y="891678"/>
                  </a:lnTo>
                  <a:lnTo>
                    <a:pt x="992879" y="932129"/>
                  </a:lnTo>
                  <a:lnTo>
                    <a:pt x="966401" y="966401"/>
                  </a:lnTo>
                  <a:lnTo>
                    <a:pt x="932129" y="992879"/>
                  </a:lnTo>
                  <a:lnTo>
                    <a:pt x="891678" y="1009950"/>
                  </a:lnTo>
                  <a:lnTo>
                    <a:pt x="846662" y="1015998"/>
                  </a:lnTo>
                  <a:lnTo>
                    <a:pt x="169336" y="1015998"/>
                  </a:lnTo>
                  <a:lnTo>
                    <a:pt x="124320" y="1009950"/>
                  </a:lnTo>
                  <a:lnTo>
                    <a:pt x="83869" y="992879"/>
                  </a:lnTo>
                  <a:lnTo>
                    <a:pt x="49597" y="966401"/>
                  </a:lnTo>
                  <a:lnTo>
                    <a:pt x="23119" y="932129"/>
                  </a:lnTo>
                  <a:lnTo>
                    <a:pt x="6048" y="891678"/>
                  </a:lnTo>
                  <a:lnTo>
                    <a:pt x="0" y="846662"/>
                  </a:lnTo>
                  <a:lnTo>
                    <a:pt x="0" y="169336"/>
                  </a:lnTo>
                  <a:close/>
                </a:path>
              </a:pathLst>
            </a:custGeom>
            <a:ln w="25399">
              <a:solidFill>
                <a:srgbClr val="47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746625" y="4130675"/>
            <a:ext cx="873125" cy="3231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720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360"/>
              </a:spcBef>
            </a:pPr>
            <a:r>
              <a:rPr sz="1800" b="1" spc="-5" dirty="0" smtClean="0">
                <a:latin typeface="Calibri"/>
                <a:cs typeface="Calibri"/>
              </a:rPr>
              <a:t>20</a:t>
            </a:r>
            <a:r>
              <a:rPr lang="ru-RU" sz="1800" b="1" spc="-5" dirty="0" smtClean="0">
                <a:latin typeface="Calibri"/>
                <a:cs typeface="Calibri"/>
              </a:rPr>
              <a:t>20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902" y="414972"/>
            <a:ext cx="10501386" cy="113107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19"/>
              </a:spcBef>
            </a:pPr>
            <a:r>
              <a:rPr lang="ru-RU" sz="3600" spc="-5" dirty="0" smtClean="0">
                <a:solidFill>
                  <a:srgbClr val="C00000"/>
                </a:solidFill>
                <a:latin typeface="Calibri"/>
                <a:cs typeface="Calibri"/>
              </a:rPr>
              <a:t>           </a:t>
            </a:r>
            <a:r>
              <a:rPr sz="3600" spc="-5" smtClean="0">
                <a:solidFill>
                  <a:srgbClr val="C00000"/>
                </a:solidFill>
                <a:latin typeface="Calibri"/>
                <a:cs typeface="Calibri"/>
              </a:rPr>
              <a:t>Личное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онлайн</a:t>
            </a:r>
            <a:r>
              <a:rPr sz="36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пространство</a:t>
            </a:r>
            <a:r>
              <a:rPr sz="36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ребенка</a:t>
            </a:r>
            <a:r>
              <a:rPr sz="3600" spc="-5">
                <a:solidFill>
                  <a:srgbClr val="C00000"/>
                </a:solidFill>
                <a:latin typeface="Calibri"/>
                <a:cs typeface="Calibri"/>
              </a:rPr>
              <a:t>: </a:t>
            </a:r>
            <a:r>
              <a:rPr sz="3600" spc="-7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3600" spc="-795" dirty="0" smtClean="0">
                <a:solidFill>
                  <a:srgbClr val="C00000"/>
                </a:solidFill>
                <a:latin typeface="Calibri"/>
                <a:cs typeface="Calibri"/>
              </a:rPr>
              <a:t/>
            </a:r>
            <a:br>
              <a:rPr lang="ru-RU" sz="3600" spc="-795" dirty="0" smtClean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ru-RU" sz="3600" spc="-795" dirty="0" smtClean="0">
                <a:solidFill>
                  <a:srgbClr val="C00000"/>
                </a:solidFill>
                <a:latin typeface="Calibri"/>
                <a:cs typeface="Calibri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3600" b="0" spc="-5" smtClean="0">
                <a:solidFill>
                  <a:srgbClr val="C00000"/>
                </a:solidFill>
                <a:latin typeface="Calibri"/>
                <a:cs typeface="Calibri"/>
              </a:rPr>
              <a:t>семья </a:t>
            </a:r>
            <a:r>
              <a:rPr sz="3600" b="0" dirty="0">
                <a:solidFill>
                  <a:srgbClr val="C00000"/>
                </a:solidFill>
                <a:latin typeface="Calibri"/>
                <a:cs typeface="Calibri"/>
              </a:rPr>
              <a:t>«за </a:t>
            </a:r>
            <a:r>
              <a:rPr sz="3600" b="0" spc="-5" dirty="0">
                <a:solidFill>
                  <a:srgbClr val="C00000"/>
                </a:solidFill>
                <a:latin typeface="Calibri"/>
                <a:cs typeface="Calibri"/>
              </a:rPr>
              <a:t>кадром»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932" y="2673807"/>
            <a:ext cx="3086087" cy="30705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73396" y="1822132"/>
            <a:ext cx="2463165" cy="257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РЕАЛЬНАЯ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ЖИЗНЬ</a:t>
            </a:r>
            <a:endParaRPr sz="2400">
              <a:latin typeface="Calibri"/>
              <a:cs typeface="Calibri"/>
            </a:endParaRPr>
          </a:p>
          <a:p>
            <a:pPr marL="389255" marR="454025" indent="-144145">
              <a:lnSpc>
                <a:spcPct val="147600"/>
              </a:lnSpc>
              <a:spcBef>
                <a:spcPts val="615"/>
              </a:spcBef>
            </a:pPr>
            <a:r>
              <a:rPr sz="1600" spc="-5" dirty="0">
                <a:latin typeface="Arial"/>
                <a:cs typeface="Arial"/>
              </a:rPr>
              <a:t>Незнакомые </a:t>
            </a:r>
            <a:r>
              <a:rPr sz="1600" spc="-15" dirty="0">
                <a:latin typeface="Arial"/>
                <a:cs typeface="Arial"/>
              </a:rPr>
              <a:t>люди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Другие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взрослые</a:t>
            </a:r>
            <a:endParaRPr sz="1600">
              <a:latin typeface="Arial"/>
              <a:cs typeface="Arial"/>
            </a:endParaRPr>
          </a:p>
          <a:p>
            <a:pPr marL="749300" marR="826135" indent="-72390">
              <a:lnSpc>
                <a:spcPct val="118100"/>
              </a:lnSpc>
              <a:spcBef>
                <a:spcPts val="570"/>
              </a:spcBef>
            </a:pPr>
            <a:r>
              <a:rPr sz="1600" dirty="0">
                <a:latin typeface="Arial"/>
                <a:cs typeface="Arial"/>
              </a:rPr>
              <a:t>Зна</a:t>
            </a:r>
            <a:r>
              <a:rPr sz="1600" spc="15" dirty="0">
                <a:latin typeface="Arial"/>
                <a:cs typeface="Arial"/>
              </a:rPr>
              <a:t>к</a:t>
            </a:r>
            <a:r>
              <a:rPr sz="1600" dirty="0">
                <a:latin typeface="Arial"/>
                <a:cs typeface="Arial"/>
              </a:rPr>
              <a:t>ом</a:t>
            </a:r>
            <a:r>
              <a:rPr sz="1600" spc="-5" dirty="0">
                <a:latin typeface="Arial"/>
                <a:cs typeface="Arial"/>
              </a:rPr>
              <a:t>ы</a:t>
            </a:r>
            <a:r>
              <a:rPr sz="1600" dirty="0">
                <a:latin typeface="Arial"/>
                <a:cs typeface="Arial"/>
              </a:rPr>
              <a:t>е  </a:t>
            </a:r>
            <a:r>
              <a:rPr sz="1600" spc="-5" dirty="0">
                <a:latin typeface="Arial"/>
                <a:cs typeface="Arial"/>
              </a:rPr>
              <a:t>Друзья</a:t>
            </a:r>
            <a:endParaRPr sz="1600">
              <a:latin typeface="Arial"/>
              <a:cs typeface="Arial"/>
            </a:endParaRPr>
          </a:p>
          <a:p>
            <a:pPr marL="821055">
              <a:lnSpc>
                <a:spcPct val="100000"/>
              </a:lnSpc>
              <a:spcBef>
                <a:spcPts val="910"/>
              </a:spcBef>
            </a:pPr>
            <a:r>
              <a:rPr sz="1600" dirty="0">
                <a:latin typeface="Arial"/>
                <a:cs typeface="Arial"/>
              </a:rPr>
              <a:t>Семья</a:t>
            </a:r>
            <a:endParaRPr sz="1600">
              <a:latin typeface="Arial"/>
              <a:cs typeface="Arial"/>
            </a:endParaRPr>
          </a:p>
          <a:p>
            <a:pPr marR="268605" algn="ctr">
              <a:lnSpc>
                <a:spcPct val="100000"/>
              </a:lnSpc>
              <a:spcBef>
                <a:spcPts val="350"/>
              </a:spcBef>
            </a:pPr>
            <a:r>
              <a:rPr sz="2200" dirty="0">
                <a:latin typeface="Arial"/>
                <a:cs typeface="Arial"/>
              </a:rPr>
              <a:t>Я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781" y="2802001"/>
            <a:ext cx="2941815" cy="292698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352665" y="1822132"/>
            <a:ext cx="2124710" cy="264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ИНТЕРНЕТ</a:t>
            </a:r>
            <a:endParaRPr sz="2400">
              <a:latin typeface="Calibri"/>
              <a:cs typeface="Calibri"/>
            </a:endParaRPr>
          </a:p>
          <a:p>
            <a:pPr marL="130175" marR="375285" algn="ctr">
              <a:lnSpc>
                <a:spcPct val="147800"/>
              </a:lnSpc>
              <a:spcBef>
                <a:spcPts val="1175"/>
              </a:spcBef>
            </a:pPr>
            <a:r>
              <a:rPr sz="1600" spc="-5" dirty="0">
                <a:latin typeface="Arial"/>
                <a:cs typeface="Arial"/>
              </a:rPr>
              <a:t>Другие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взрослые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Семья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Знакомые</a:t>
            </a:r>
            <a:endParaRPr sz="1600">
              <a:latin typeface="Arial"/>
              <a:cs typeface="Arial"/>
            </a:endParaRPr>
          </a:p>
          <a:p>
            <a:pPr marL="563245" marR="5080" indent="-551180">
              <a:lnSpc>
                <a:spcPct val="118500"/>
              </a:lnSpc>
              <a:spcBef>
                <a:spcPts val="550"/>
              </a:spcBef>
            </a:pPr>
            <a:r>
              <a:rPr sz="1600" spc="-5" dirty="0">
                <a:latin typeface="Arial"/>
                <a:cs typeface="Arial"/>
              </a:rPr>
              <a:t>«Незнакомые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друзья»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Друзья</a:t>
            </a:r>
            <a:endParaRPr sz="1600">
              <a:latin typeface="Arial"/>
              <a:cs typeface="Arial"/>
            </a:endParaRPr>
          </a:p>
          <a:p>
            <a:pPr marR="305435" algn="ctr">
              <a:lnSpc>
                <a:spcPct val="100000"/>
              </a:lnSpc>
              <a:spcBef>
                <a:spcPts val="345"/>
              </a:spcBef>
            </a:pPr>
            <a:r>
              <a:rPr sz="2200" dirty="0">
                <a:latin typeface="Arial"/>
                <a:cs typeface="Arial"/>
              </a:rPr>
              <a:t>Я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3999" y="5949951"/>
            <a:ext cx="9144000" cy="830580"/>
          </a:xfrm>
          <a:prstGeom prst="rect">
            <a:avLst/>
          </a:prstGeom>
          <a:solidFill>
            <a:srgbClr val="CD665F"/>
          </a:solidFill>
          <a:ln w="25399">
            <a:solidFill>
              <a:srgbClr val="9F4B46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445" algn="ctr">
              <a:lnSpc>
                <a:spcPts val="1910"/>
              </a:lnSpc>
              <a:spcBef>
                <a:spcPts val="360"/>
              </a:spcBef>
            </a:pPr>
            <a:r>
              <a:rPr sz="1600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Интернете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зоне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личного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пространства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остаются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лишь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ДРУЗЬЯ.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Знакомые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уступают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место</a:t>
            </a:r>
            <a:endParaRPr sz="1600">
              <a:latin typeface="Calibri"/>
              <a:cs typeface="Calibri"/>
            </a:endParaRPr>
          </a:p>
          <a:p>
            <a:pPr marL="207645" marR="194945" algn="ctr">
              <a:lnSpc>
                <a:spcPts val="1900"/>
              </a:lnSpc>
              <a:spcBef>
                <a:spcPts val="70"/>
              </a:spcBef>
            </a:pPr>
            <a:r>
              <a:rPr sz="1600" spc="-5" dirty="0">
                <a:latin typeface="Calibri"/>
                <a:cs typeface="Calibri"/>
              </a:rPr>
              <a:t>«виртуальному»,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«незнакомому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другу»,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семья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(родители)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профессиональная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помощь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(педагоги)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остаются </a:t>
            </a:r>
            <a:r>
              <a:rPr sz="1600" dirty="0">
                <a:latin typeface="Calibri"/>
                <a:cs typeface="Calibri"/>
              </a:rPr>
              <a:t>«за </a:t>
            </a:r>
            <a:r>
              <a:rPr sz="1600" spc="-5" dirty="0">
                <a:latin typeface="Calibri"/>
                <a:cs typeface="Calibri"/>
              </a:rPr>
              <a:t>кадром».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16" y="73545"/>
            <a:ext cx="9929882" cy="553998"/>
          </a:xfrm>
        </p:spPr>
        <p:txBody>
          <a:bodyPr/>
          <a:lstStyle/>
          <a:p>
            <a:r>
              <a:rPr lang="ru-RU" sz="3600" dirty="0" smtClean="0"/>
              <a:t>            Цифровой разрыв между поколениями.</a:t>
            </a:r>
            <a:endParaRPr lang="ru-RU" sz="3600" dirty="0"/>
          </a:p>
        </p:txBody>
      </p:sp>
      <p:pic>
        <p:nvPicPr>
          <p:cNvPr id="15363" name="Picture 3" descr="https://media-eng.dhakatribune.com/uploads/2015/01/14-3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14" y="1643050"/>
            <a:ext cx="6786610" cy="4927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6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0707" y="169125"/>
            <a:ext cx="607631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329"/>
              </a:lnSpc>
              <a:spcBef>
                <a:spcPts val="100"/>
              </a:spcBef>
            </a:pPr>
            <a:r>
              <a:rPr sz="2800" b="0" spc="-5" dirty="0">
                <a:solidFill>
                  <a:srgbClr val="C00000"/>
                </a:solidFill>
                <a:latin typeface="Calibri"/>
                <a:cs typeface="Calibri"/>
              </a:rPr>
              <a:t>Изменение</a:t>
            </a:r>
            <a:r>
              <a:rPr sz="2800" b="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C00000"/>
                </a:solidFill>
                <a:latin typeface="Calibri"/>
                <a:cs typeface="Calibri"/>
              </a:rPr>
              <a:t>механизмов</a:t>
            </a:r>
            <a:r>
              <a:rPr sz="2800" b="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C00000"/>
                </a:solidFill>
                <a:latin typeface="Calibri"/>
                <a:cs typeface="Calibri"/>
              </a:rPr>
              <a:t>формирования</a:t>
            </a:r>
            <a:endParaRPr sz="2800">
              <a:latin typeface="Calibri"/>
              <a:cs typeface="Calibri"/>
            </a:endParaRPr>
          </a:p>
          <a:p>
            <a:pPr marL="241300" algn="ctr">
              <a:lnSpc>
                <a:spcPts val="3329"/>
              </a:lnSpc>
            </a:pPr>
            <a:r>
              <a:rPr sz="2800" b="0" spc="-5" dirty="0">
                <a:solidFill>
                  <a:srgbClr val="C00000"/>
                </a:solidFill>
                <a:latin typeface="Calibri"/>
                <a:cs typeface="Calibri"/>
              </a:rPr>
              <a:t>личности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8175" y="1028166"/>
            <a:ext cx="3452495" cy="2428240"/>
          </a:xfrm>
          <a:custGeom>
            <a:avLst/>
            <a:gdLst/>
            <a:ahLst/>
            <a:cxnLst/>
            <a:rect l="l" t="t" r="r" b="b"/>
            <a:pathLst>
              <a:path w="3452495" h="2428240">
                <a:moveTo>
                  <a:pt x="3209239" y="0"/>
                </a:moveTo>
                <a:lnTo>
                  <a:pt x="242798" y="0"/>
                </a:lnTo>
                <a:lnTo>
                  <a:pt x="193868" y="4933"/>
                </a:lnTo>
                <a:lnTo>
                  <a:pt x="148293" y="19081"/>
                </a:lnTo>
                <a:lnTo>
                  <a:pt x="107050" y="41468"/>
                </a:lnTo>
                <a:lnTo>
                  <a:pt x="71116" y="71116"/>
                </a:lnTo>
                <a:lnTo>
                  <a:pt x="41468" y="107050"/>
                </a:lnTo>
                <a:lnTo>
                  <a:pt x="19081" y="148293"/>
                </a:lnTo>
                <a:lnTo>
                  <a:pt x="4933" y="193868"/>
                </a:lnTo>
                <a:lnTo>
                  <a:pt x="0" y="242798"/>
                </a:lnTo>
                <a:lnTo>
                  <a:pt x="0" y="2185187"/>
                </a:lnTo>
                <a:lnTo>
                  <a:pt x="4933" y="2234121"/>
                </a:lnTo>
                <a:lnTo>
                  <a:pt x="19081" y="2279697"/>
                </a:lnTo>
                <a:lnTo>
                  <a:pt x="41468" y="2320940"/>
                </a:lnTo>
                <a:lnTo>
                  <a:pt x="71116" y="2356873"/>
                </a:lnTo>
                <a:lnTo>
                  <a:pt x="107050" y="2386521"/>
                </a:lnTo>
                <a:lnTo>
                  <a:pt x="148293" y="2408906"/>
                </a:lnTo>
                <a:lnTo>
                  <a:pt x="193868" y="2423053"/>
                </a:lnTo>
                <a:lnTo>
                  <a:pt x="242798" y="2427985"/>
                </a:lnTo>
                <a:lnTo>
                  <a:pt x="3209239" y="2427985"/>
                </a:lnTo>
                <a:lnTo>
                  <a:pt x="3258169" y="2423053"/>
                </a:lnTo>
                <a:lnTo>
                  <a:pt x="3303744" y="2408906"/>
                </a:lnTo>
                <a:lnTo>
                  <a:pt x="3344986" y="2386521"/>
                </a:lnTo>
                <a:lnTo>
                  <a:pt x="3380920" y="2356873"/>
                </a:lnTo>
                <a:lnTo>
                  <a:pt x="3410569" y="2320940"/>
                </a:lnTo>
                <a:lnTo>
                  <a:pt x="3432956" y="2279697"/>
                </a:lnTo>
                <a:lnTo>
                  <a:pt x="3447104" y="2234121"/>
                </a:lnTo>
                <a:lnTo>
                  <a:pt x="3452037" y="2185187"/>
                </a:lnTo>
                <a:lnTo>
                  <a:pt x="3452037" y="242798"/>
                </a:lnTo>
                <a:lnTo>
                  <a:pt x="3447104" y="193868"/>
                </a:lnTo>
                <a:lnTo>
                  <a:pt x="3432956" y="148293"/>
                </a:lnTo>
                <a:lnTo>
                  <a:pt x="3410569" y="107050"/>
                </a:lnTo>
                <a:lnTo>
                  <a:pt x="3380920" y="71116"/>
                </a:lnTo>
                <a:lnTo>
                  <a:pt x="3344986" y="41468"/>
                </a:lnTo>
                <a:lnTo>
                  <a:pt x="3303744" y="19081"/>
                </a:lnTo>
                <a:lnTo>
                  <a:pt x="3258169" y="4933"/>
                </a:lnTo>
                <a:lnTo>
                  <a:pt x="3209239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3346" y="1075283"/>
            <a:ext cx="3168650" cy="221869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Цифровая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социализация</a:t>
            </a:r>
            <a:endParaRPr sz="1800">
              <a:latin typeface="Calibri"/>
              <a:cs typeface="Calibri"/>
            </a:endParaRPr>
          </a:p>
          <a:p>
            <a:pPr marL="12700" marR="5080" indent="-635" algn="ctr">
              <a:lnSpc>
                <a:spcPct val="89300"/>
              </a:lnSpc>
              <a:spcBef>
                <a:spcPts val="76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опосредованный</a:t>
            </a:r>
            <a:r>
              <a:rPr sz="1600" spc="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всеми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доступными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ребенку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инфокоммуникационными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технологиями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процесс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овладения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присвоения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им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онлайн-контекстах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социального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опыта,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формирующего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его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цифровую личность,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как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часть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реальной личности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5879" y="1830285"/>
            <a:ext cx="667385" cy="842010"/>
          </a:xfrm>
          <a:custGeom>
            <a:avLst/>
            <a:gdLst/>
            <a:ahLst/>
            <a:cxnLst/>
            <a:rect l="l" t="t" r="r" b="b"/>
            <a:pathLst>
              <a:path w="667385" h="842010">
                <a:moveTo>
                  <a:pt x="335762" y="0"/>
                </a:moveTo>
                <a:lnTo>
                  <a:pt x="335127" y="168287"/>
                </a:lnTo>
                <a:lnTo>
                  <a:pt x="1917" y="167030"/>
                </a:lnTo>
                <a:lnTo>
                  <a:pt x="0" y="671918"/>
                </a:lnTo>
                <a:lnTo>
                  <a:pt x="333209" y="673176"/>
                </a:lnTo>
                <a:lnTo>
                  <a:pt x="332574" y="841476"/>
                </a:lnTo>
                <a:lnTo>
                  <a:pt x="667385" y="421995"/>
                </a:lnTo>
                <a:lnTo>
                  <a:pt x="335762" y="0"/>
                </a:lnTo>
                <a:close/>
              </a:path>
            </a:pathLst>
          </a:custGeom>
          <a:solidFill>
            <a:srgbClr val="BFCD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7614" y="1028166"/>
            <a:ext cx="3393440" cy="2463800"/>
          </a:xfrm>
          <a:custGeom>
            <a:avLst/>
            <a:gdLst/>
            <a:ahLst/>
            <a:cxnLst/>
            <a:rect l="l" t="t" r="r" b="b"/>
            <a:pathLst>
              <a:path w="3393440" h="2463800">
                <a:moveTo>
                  <a:pt x="3146742" y="0"/>
                </a:moveTo>
                <a:lnTo>
                  <a:pt x="246354" y="0"/>
                </a:lnTo>
                <a:lnTo>
                  <a:pt x="196706" y="5005"/>
                </a:lnTo>
                <a:lnTo>
                  <a:pt x="150463" y="19360"/>
                </a:lnTo>
                <a:lnTo>
                  <a:pt x="108616" y="42074"/>
                </a:lnTo>
                <a:lnTo>
                  <a:pt x="72156" y="72156"/>
                </a:lnTo>
                <a:lnTo>
                  <a:pt x="42074" y="108616"/>
                </a:lnTo>
                <a:lnTo>
                  <a:pt x="19360" y="150463"/>
                </a:lnTo>
                <a:lnTo>
                  <a:pt x="5005" y="196706"/>
                </a:lnTo>
                <a:lnTo>
                  <a:pt x="0" y="246354"/>
                </a:lnTo>
                <a:lnTo>
                  <a:pt x="0" y="2217140"/>
                </a:lnTo>
                <a:lnTo>
                  <a:pt x="5005" y="2266788"/>
                </a:lnTo>
                <a:lnTo>
                  <a:pt x="19360" y="2313031"/>
                </a:lnTo>
                <a:lnTo>
                  <a:pt x="42074" y="2354878"/>
                </a:lnTo>
                <a:lnTo>
                  <a:pt x="72156" y="2391338"/>
                </a:lnTo>
                <a:lnTo>
                  <a:pt x="108616" y="2421420"/>
                </a:lnTo>
                <a:lnTo>
                  <a:pt x="150463" y="2444135"/>
                </a:lnTo>
                <a:lnTo>
                  <a:pt x="196706" y="2458490"/>
                </a:lnTo>
                <a:lnTo>
                  <a:pt x="246354" y="2463495"/>
                </a:lnTo>
                <a:lnTo>
                  <a:pt x="3146742" y="2463495"/>
                </a:lnTo>
                <a:lnTo>
                  <a:pt x="3196390" y="2458490"/>
                </a:lnTo>
                <a:lnTo>
                  <a:pt x="3242633" y="2444135"/>
                </a:lnTo>
                <a:lnTo>
                  <a:pt x="3284480" y="2421420"/>
                </a:lnTo>
                <a:lnTo>
                  <a:pt x="3320940" y="2391338"/>
                </a:lnTo>
                <a:lnTo>
                  <a:pt x="3351022" y="2354878"/>
                </a:lnTo>
                <a:lnTo>
                  <a:pt x="3373736" y="2313031"/>
                </a:lnTo>
                <a:lnTo>
                  <a:pt x="3388091" y="2266788"/>
                </a:lnTo>
                <a:lnTo>
                  <a:pt x="3393097" y="2217140"/>
                </a:lnTo>
                <a:lnTo>
                  <a:pt x="3393097" y="246354"/>
                </a:lnTo>
                <a:lnTo>
                  <a:pt x="3388091" y="196706"/>
                </a:lnTo>
                <a:lnTo>
                  <a:pt x="3373736" y="150463"/>
                </a:lnTo>
                <a:lnTo>
                  <a:pt x="3351022" y="108616"/>
                </a:lnTo>
                <a:lnTo>
                  <a:pt x="3320940" y="72156"/>
                </a:lnTo>
                <a:lnTo>
                  <a:pt x="3284480" y="42074"/>
                </a:lnTo>
                <a:lnTo>
                  <a:pt x="3242633" y="19360"/>
                </a:lnTo>
                <a:lnTo>
                  <a:pt x="3196390" y="5005"/>
                </a:lnTo>
                <a:lnTo>
                  <a:pt x="3146742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68162" y="1492689"/>
            <a:ext cx="2998470" cy="142748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Цифровая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личность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90800"/>
              </a:lnSpc>
              <a:spcBef>
                <a:spcPts val="6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это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процессы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результаты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постоянной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оцифровки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персональных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данных,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индивидуальных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потребностей,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деятельности,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отношений,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биографии,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личностных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особенностей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привычек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520" y="3816000"/>
            <a:ext cx="4607623" cy="28412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145" y="226110"/>
            <a:ext cx="37719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C00000"/>
                </a:solidFill>
                <a:latin typeface="Calibri"/>
                <a:cs typeface="Calibri"/>
              </a:rPr>
              <a:t>Цифровая</a:t>
            </a:r>
            <a:r>
              <a:rPr sz="2800" b="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C00000"/>
                </a:solidFill>
                <a:latin typeface="Calibri"/>
                <a:cs typeface="Calibri"/>
              </a:rPr>
              <a:t>социализация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68500" y="1227810"/>
            <a:ext cx="8255000" cy="5251450"/>
            <a:chOff x="1968500" y="1227810"/>
            <a:chExt cx="8255000" cy="5251450"/>
          </a:xfrm>
        </p:grpSpPr>
        <p:sp>
          <p:nvSpPr>
            <p:cNvPr id="4" name="object 4"/>
            <p:cNvSpPr/>
            <p:nvPr/>
          </p:nvSpPr>
          <p:spPr>
            <a:xfrm>
              <a:off x="1981200" y="1227810"/>
              <a:ext cx="8229600" cy="581025"/>
            </a:xfrm>
            <a:custGeom>
              <a:avLst/>
              <a:gdLst/>
              <a:ahLst/>
              <a:cxnLst/>
              <a:rect l="l" t="t" r="r" b="b"/>
              <a:pathLst>
                <a:path w="8229600" h="581025">
                  <a:moveTo>
                    <a:pt x="8132826" y="0"/>
                  </a:moveTo>
                  <a:lnTo>
                    <a:pt x="96774" y="0"/>
                  </a:lnTo>
                  <a:lnTo>
                    <a:pt x="59107" y="7603"/>
                  </a:lnTo>
                  <a:lnTo>
                    <a:pt x="28346" y="28341"/>
                  </a:lnTo>
                  <a:lnTo>
                    <a:pt x="7605" y="59102"/>
                  </a:lnTo>
                  <a:lnTo>
                    <a:pt x="0" y="96774"/>
                  </a:lnTo>
                  <a:lnTo>
                    <a:pt x="0" y="483857"/>
                  </a:lnTo>
                  <a:lnTo>
                    <a:pt x="7605" y="521529"/>
                  </a:lnTo>
                  <a:lnTo>
                    <a:pt x="28346" y="552289"/>
                  </a:lnTo>
                  <a:lnTo>
                    <a:pt x="59107" y="573027"/>
                  </a:lnTo>
                  <a:lnTo>
                    <a:pt x="96774" y="580631"/>
                  </a:lnTo>
                  <a:lnTo>
                    <a:pt x="8132826" y="580631"/>
                  </a:lnTo>
                  <a:lnTo>
                    <a:pt x="8170492" y="573027"/>
                  </a:lnTo>
                  <a:lnTo>
                    <a:pt x="8201253" y="552289"/>
                  </a:lnTo>
                  <a:lnTo>
                    <a:pt x="8221994" y="521529"/>
                  </a:lnTo>
                  <a:lnTo>
                    <a:pt x="8229600" y="483857"/>
                  </a:lnTo>
                  <a:lnTo>
                    <a:pt x="8229600" y="96774"/>
                  </a:lnTo>
                  <a:lnTo>
                    <a:pt x="8221994" y="59102"/>
                  </a:lnTo>
                  <a:lnTo>
                    <a:pt x="8201253" y="28341"/>
                  </a:lnTo>
                  <a:lnTo>
                    <a:pt x="8170492" y="7603"/>
                  </a:lnTo>
                  <a:lnTo>
                    <a:pt x="8132826" y="0"/>
                  </a:lnTo>
                  <a:close/>
                </a:path>
              </a:pathLst>
            </a:custGeom>
            <a:solidFill>
              <a:srgbClr val="937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1200" y="1817192"/>
              <a:ext cx="8229600" cy="742950"/>
            </a:xfrm>
            <a:custGeom>
              <a:avLst/>
              <a:gdLst/>
              <a:ahLst/>
              <a:cxnLst/>
              <a:rect l="l" t="t" r="r" b="b"/>
              <a:pathLst>
                <a:path w="8229600" h="742950">
                  <a:moveTo>
                    <a:pt x="8105863" y="0"/>
                  </a:moveTo>
                  <a:lnTo>
                    <a:pt x="123736" y="0"/>
                  </a:lnTo>
                  <a:lnTo>
                    <a:pt x="75571" y="9723"/>
                  </a:lnTo>
                  <a:lnTo>
                    <a:pt x="36241" y="36241"/>
                  </a:lnTo>
                  <a:lnTo>
                    <a:pt x="9723" y="75571"/>
                  </a:lnTo>
                  <a:lnTo>
                    <a:pt x="0" y="123736"/>
                  </a:lnTo>
                  <a:lnTo>
                    <a:pt x="0" y="618655"/>
                  </a:lnTo>
                  <a:lnTo>
                    <a:pt x="9723" y="666819"/>
                  </a:lnTo>
                  <a:lnTo>
                    <a:pt x="36241" y="706150"/>
                  </a:lnTo>
                  <a:lnTo>
                    <a:pt x="75571" y="732667"/>
                  </a:lnTo>
                  <a:lnTo>
                    <a:pt x="123736" y="742391"/>
                  </a:lnTo>
                  <a:lnTo>
                    <a:pt x="8105863" y="742391"/>
                  </a:lnTo>
                  <a:lnTo>
                    <a:pt x="8154028" y="732667"/>
                  </a:lnTo>
                  <a:lnTo>
                    <a:pt x="8193358" y="706150"/>
                  </a:lnTo>
                  <a:lnTo>
                    <a:pt x="8219876" y="666819"/>
                  </a:lnTo>
                  <a:lnTo>
                    <a:pt x="8229600" y="618655"/>
                  </a:lnTo>
                  <a:lnTo>
                    <a:pt x="8229600" y="123736"/>
                  </a:lnTo>
                  <a:lnTo>
                    <a:pt x="8219876" y="75571"/>
                  </a:lnTo>
                  <a:lnTo>
                    <a:pt x="8193358" y="36241"/>
                  </a:lnTo>
                  <a:lnTo>
                    <a:pt x="8154028" y="9723"/>
                  </a:lnTo>
                  <a:lnTo>
                    <a:pt x="8105863" y="0"/>
                  </a:lnTo>
                  <a:close/>
                </a:path>
              </a:pathLst>
            </a:custGeom>
            <a:solidFill>
              <a:srgbClr val="937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1199" y="1817192"/>
              <a:ext cx="8229600" cy="742950"/>
            </a:xfrm>
            <a:custGeom>
              <a:avLst/>
              <a:gdLst/>
              <a:ahLst/>
              <a:cxnLst/>
              <a:rect l="l" t="t" r="r" b="b"/>
              <a:pathLst>
                <a:path w="8229600" h="742950">
                  <a:moveTo>
                    <a:pt x="0" y="123733"/>
                  </a:moveTo>
                  <a:lnTo>
                    <a:pt x="9723" y="75571"/>
                  </a:lnTo>
                  <a:lnTo>
                    <a:pt x="36240" y="36240"/>
                  </a:lnTo>
                  <a:lnTo>
                    <a:pt x="75571" y="9723"/>
                  </a:lnTo>
                  <a:lnTo>
                    <a:pt x="123733" y="0"/>
                  </a:lnTo>
                  <a:lnTo>
                    <a:pt x="8105864" y="0"/>
                  </a:lnTo>
                  <a:lnTo>
                    <a:pt x="8154023" y="9723"/>
                  </a:lnTo>
                  <a:lnTo>
                    <a:pt x="8193352" y="36240"/>
                  </a:lnTo>
                  <a:lnTo>
                    <a:pt x="8219870" y="75571"/>
                  </a:lnTo>
                  <a:lnTo>
                    <a:pt x="8229594" y="123733"/>
                  </a:lnTo>
                  <a:lnTo>
                    <a:pt x="8229594" y="618655"/>
                  </a:lnTo>
                  <a:lnTo>
                    <a:pt x="8219870" y="666818"/>
                  </a:lnTo>
                  <a:lnTo>
                    <a:pt x="8193352" y="706148"/>
                  </a:lnTo>
                  <a:lnTo>
                    <a:pt x="8154023" y="732665"/>
                  </a:lnTo>
                  <a:lnTo>
                    <a:pt x="8105864" y="742389"/>
                  </a:lnTo>
                  <a:lnTo>
                    <a:pt x="123733" y="742389"/>
                  </a:lnTo>
                  <a:lnTo>
                    <a:pt x="75571" y="732665"/>
                  </a:lnTo>
                  <a:lnTo>
                    <a:pt x="36240" y="706148"/>
                  </a:lnTo>
                  <a:lnTo>
                    <a:pt x="9723" y="666818"/>
                  </a:lnTo>
                  <a:lnTo>
                    <a:pt x="0" y="618655"/>
                  </a:lnTo>
                  <a:lnTo>
                    <a:pt x="0" y="123733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200" y="2568333"/>
              <a:ext cx="8229600" cy="1597025"/>
            </a:xfrm>
            <a:custGeom>
              <a:avLst/>
              <a:gdLst/>
              <a:ahLst/>
              <a:cxnLst/>
              <a:rect l="l" t="t" r="r" b="b"/>
              <a:pathLst>
                <a:path w="8229600" h="1597025">
                  <a:moveTo>
                    <a:pt x="7963496" y="0"/>
                  </a:moveTo>
                  <a:lnTo>
                    <a:pt x="266103" y="0"/>
                  </a:lnTo>
                  <a:lnTo>
                    <a:pt x="218270" y="4287"/>
                  </a:lnTo>
                  <a:lnTo>
                    <a:pt x="173251" y="16647"/>
                  </a:lnTo>
                  <a:lnTo>
                    <a:pt x="131795" y="36330"/>
                  </a:lnTo>
                  <a:lnTo>
                    <a:pt x="94656" y="62583"/>
                  </a:lnTo>
                  <a:lnTo>
                    <a:pt x="62584" y="94654"/>
                  </a:lnTo>
                  <a:lnTo>
                    <a:pt x="36330" y="131792"/>
                  </a:lnTo>
                  <a:lnTo>
                    <a:pt x="16648" y="173245"/>
                  </a:lnTo>
                  <a:lnTo>
                    <a:pt x="4287" y="218261"/>
                  </a:lnTo>
                  <a:lnTo>
                    <a:pt x="0" y="266090"/>
                  </a:lnTo>
                  <a:lnTo>
                    <a:pt x="0" y="1330464"/>
                  </a:lnTo>
                  <a:lnTo>
                    <a:pt x="4287" y="1378296"/>
                  </a:lnTo>
                  <a:lnTo>
                    <a:pt x="16648" y="1423316"/>
                  </a:lnTo>
                  <a:lnTo>
                    <a:pt x="36330" y="1464771"/>
                  </a:lnTo>
                  <a:lnTo>
                    <a:pt x="62584" y="1501911"/>
                  </a:lnTo>
                  <a:lnTo>
                    <a:pt x="94656" y="1533983"/>
                  </a:lnTo>
                  <a:lnTo>
                    <a:pt x="131795" y="1560236"/>
                  </a:lnTo>
                  <a:lnTo>
                    <a:pt x="173251" y="1579919"/>
                  </a:lnTo>
                  <a:lnTo>
                    <a:pt x="218270" y="1592280"/>
                  </a:lnTo>
                  <a:lnTo>
                    <a:pt x="266103" y="1596567"/>
                  </a:lnTo>
                  <a:lnTo>
                    <a:pt x="7963496" y="1596567"/>
                  </a:lnTo>
                  <a:lnTo>
                    <a:pt x="8011329" y="1592280"/>
                  </a:lnTo>
                  <a:lnTo>
                    <a:pt x="8056348" y="1579919"/>
                  </a:lnTo>
                  <a:lnTo>
                    <a:pt x="8097804" y="1560236"/>
                  </a:lnTo>
                  <a:lnTo>
                    <a:pt x="8134943" y="1533983"/>
                  </a:lnTo>
                  <a:lnTo>
                    <a:pt x="8167015" y="1501911"/>
                  </a:lnTo>
                  <a:lnTo>
                    <a:pt x="8193269" y="1464771"/>
                  </a:lnTo>
                  <a:lnTo>
                    <a:pt x="8212951" y="1423316"/>
                  </a:lnTo>
                  <a:lnTo>
                    <a:pt x="8225312" y="1378296"/>
                  </a:lnTo>
                  <a:lnTo>
                    <a:pt x="8229600" y="1330464"/>
                  </a:lnTo>
                  <a:lnTo>
                    <a:pt x="8229600" y="266090"/>
                  </a:lnTo>
                  <a:lnTo>
                    <a:pt x="8225312" y="218261"/>
                  </a:lnTo>
                  <a:lnTo>
                    <a:pt x="8212951" y="173245"/>
                  </a:lnTo>
                  <a:lnTo>
                    <a:pt x="8193269" y="131792"/>
                  </a:lnTo>
                  <a:lnTo>
                    <a:pt x="8167015" y="94654"/>
                  </a:lnTo>
                  <a:lnTo>
                    <a:pt x="8134943" y="62583"/>
                  </a:lnTo>
                  <a:lnTo>
                    <a:pt x="8097804" y="36330"/>
                  </a:lnTo>
                  <a:lnTo>
                    <a:pt x="8056348" y="16647"/>
                  </a:lnTo>
                  <a:lnTo>
                    <a:pt x="8011329" y="4287"/>
                  </a:lnTo>
                  <a:lnTo>
                    <a:pt x="7963496" y="0"/>
                  </a:lnTo>
                  <a:close/>
                </a:path>
              </a:pathLst>
            </a:custGeom>
            <a:solidFill>
              <a:srgbClr val="937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81199" y="2568333"/>
              <a:ext cx="8229600" cy="1597025"/>
            </a:xfrm>
            <a:custGeom>
              <a:avLst/>
              <a:gdLst/>
              <a:ahLst/>
              <a:cxnLst/>
              <a:rect l="l" t="t" r="r" b="b"/>
              <a:pathLst>
                <a:path w="8229600" h="1597025">
                  <a:moveTo>
                    <a:pt x="0" y="266101"/>
                  </a:moveTo>
                  <a:lnTo>
                    <a:pt x="4287" y="218269"/>
                  </a:lnTo>
                  <a:lnTo>
                    <a:pt x="16648" y="173250"/>
                  </a:lnTo>
                  <a:lnTo>
                    <a:pt x="36330" y="131795"/>
                  </a:lnTo>
                  <a:lnTo>
                    <a:pt x="62583" y="94655"/>
                  </a:lnTo>
                  <a:lnTo>
                    <a:pt x="94655" y="62583"/>
                  </a:lnTo>
                  <a:lnTo>
                    <a:pt x="131795" y="36330"/>
                  </a:lnTo>
                  <a:lnTo>
                    <a:pt x="173250" y="16647"/>
                  </a:lnTo>
                  <a:lnTo>
                    <a:pt x="218269" y="4287"/>
                  </a:lnTo>
                  <a:lnTo>
                    <a:pt x="266101" y="0"/>
                  </a:lnTo>
                  <a:lnTo>
                    <a:pt x="7963494" y="0"/>
                  </a:lnTo>
                  <a:lnTo>
                    <a:pt x="8011325" y="4287"/>
                  </a:lnTo>
                  <a:lnTo>
                    <a:pt x="8056343" y="16647"/>
                  </a:lnTo>
                  <a:lnTo>
                    <a:pt x="8097798" y="36330"/>
                  </a:lnTo>
                  <a:lnTo>
                    <a:pt x="8134937" y="62583"/>
                  </a:lnTo>
                  <a:lnTo>
                    <a:pt x="8167009" y="94655"/>
                  </a:lnTo>
                  <a:lnTo>
                    <a:pt x="8193263" y="131795"/>
                  </a:lnTo>
                  <a:lnTo>
                    <a:pt x="8212945" y="173250"/>
                  </a:lnTo>
                  <a:lnTo>
                    <a:pt x="8225306" y="218269"/>
                  </a:lnTo>
                  <a:lnTo>
                    <a:pt x="8229594" y="266101"/>
                  </a:lnTo>
                  <a:lnTo>
                    <a:pt x="8229594" y="1330478"/>
                  </a:lnTo>
                  <a:lnTo>
                    <a:pt x="8225306" y="1378309"/>
                  </a:lnTo>
                  <a:lnTo>
                    <a:pt x="8212945" y="1423328"/>
                  </a:lnTo>
                  <a:lnTo>
                    <a:pt x="8193263" y="1464783"/>
                  </a:lnTo>
                  <a:lnTo>
                    <a:pt x="8167009" y="1501922"/>
                  </a:lnTo>
                  <a:lnTo>
                    <a:pt x="8134937" y="1533994"/>
                  </a:lnTo>
                  <a:lnTo>
                    <a:pt x="8097798" y="1560247"/>
                  </a:lnTo>
                  <a:lnTo>
                    <a:pt x="8056343" y="1579930"/>
                  </a:lnTo>
                  <a:lnTo>
                    <a:pt x="8011325" y="1592291"/>
                  </a:lnTo>
                  <a:lnTo>
                    <a:pt x="7963494" y="1596578"/>
                  </a:lnTo>
                  <a:lnTo>
                    <a:pt x="266101" y="1596578"/>
                  </a:lnTo>
                  <a:lnTo>
                    <a:pt x="218269" y="1592291"/>
                  </a:lnTo>
                  <a:lnTo>
                    <a:pt x="173250" y="1579930"/>
                  </a:lnTo>
                  <a:lnTo>
                    <a:pt x="131795" y="1560247"/>
                  </a:lnTo>
                  <a:lnTo>
                    <a:pt x="94655" y="1533994"/>
                  </a:lnTo>
                  <a:lnTo>
                    <a:pt x="62583" y="1501922"/>
                  </a:lnTo>
                  <a:lnTo>
                    <a:pt x="36330" y="1464783"/>
                  </a:lnTo>
                  <a:lnTo>
                    <a:pt x="16648" y="1423328"/>
                  </a:lnTo>
                  <a:lnTo>
                    <a:pt x="4287" y="1378309"/>
                  </a:lnTo>
                  <a:lnTo>
                    <a:pt x="0" y="1330478"/>
                  </a:lnTo>
                  <a:lnTo>
                    <a:pt x="0" y="26610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81200" y="4173651"/>
              <a:ext cx="8229600" cy="1142365"/>
            </a:xfrm>
            <a:custGeom>
              <a:avLst/>
              <a:gdLst/>
              <a:ahLst/>
              <a:cxnLst/>
              <a:rect l="l" t="t" r="r" b="b"/>
              <a:pathLst>
                <a:path w="8229600" h="1142364">
                  <a:moveTo>
                    <a:pt x="8039252" y="0"/>
                  </a:moveTo>
                  <a:lnTo>
                    <a:pt x="190347" y="0"/>
                  </a:lnTo>
                  <a:lnTo>
                    <a:pt x="146701" y="5026"/>
                  </a:lnTo>
                  <a:lnTo>
                    <a:pt x="106635" y="19346"/>
                  </a:lnTo>
                  <a:lnTo>
                    <a:pt x="71292" y="41815"/>
                  </a:lnTo>
                  <a:lnTo>
                    <a:pt x="41815" y="71292"/>
                  </a:lnTo>
                  <a:lnTo>
                    <a:pt x="19346" y="106635"/>
                  </a:lnTo>
                  <a:lnTo>
                    <a:pt x="5026" y="146701"/>
                  </a:lnTo>
                  <a:lnTo>
                    <a:pt x="0" y="190347"/>
                  </a:lnTo>
                  <a:lnTo>
                    <a:pt x="0" y="951712"/>
                  </a:lnTo>
                  <a:lnTo>
                    <a:pt x="5026" y="995359"/>
                  </a:lnTo>
                  <a:lnTo>
                    <a:pt x="19346" y="1035427"/>
                  </a:lnTo>
                  <a:lnTo>
                    <a:pt x="41815" y="1070772"/>
                  </a:lnTo>
                  <a:lnTo>
                    <a:pt x="71292" y="1100252"/>
                  </a:lnTo>
                  <a:lnTo>
                    <a:pt x="106635" y="1122724"/>
                  </a:lnTo>
                  <a:lnTo>
                    <a:pt x="146701" y="1137045"/>
                  </a:lnTo>
                  <a:lnTo>
                    <a:pt x="190347" y="1142072"/>
                  </a:lnTo>
                  <a:lnTo>
                    <a:pt x="8039252" y="1142072"/>
                  </a:lnTo>
                  <a:lnTo>
                    <a:pt x="8082898" y="1137045"/>
                  </a:lnTo>
                  <a:lnTo>
                    <a:pt x="8122964" y="1122724"/>
                  </a:lnTo>
                  <a:lnTo>
                    <a:pt x="8158307" y="1100252"/>
                  </a:lnTo>
                  <a:lnTo>
                    <a:pt x="8187784" y="1070772"/>
                  </a:lnTo>
                  <a:lnTo>
                    <a:pt x="8210253" y="1035427"/>
                  </a:lnTo>
                  <a:lnTo>
                    <a:pt x="8224573" y="995359"/>
                  </a:lnTo>
                  <a:lnTo>
                    <a:pt x="8229600" y="951712"/>
                  </a:lnTo>
                  <a:lnTo>
                    <a:pt x="8229600" y="190347"/>
                  </a:lnTo>
                  <a:lnTo>
                    <a:pt x="8224573" y="146701"/>
                  </a:lnTo>
                  <a:lnTo>
                    <a:pt x="8210253" y="106635"/>
                  </a:lnTo>
                  <a:lnTo>
                    <a:pt x="8187784" y="71292"/>
                  </a:lnTo>
                  <a:lnTo>
                    <a:pt x="8158307" y="41815"/>
                  </a:lnTo>
                  <a:lnTo>
                    <a:pt x="8122964" y="19346"/>
                  </a:lnTo>
                  <a:lnTo>
                    <a:pt x="8082898" y="5026"/>
                  </a:lnTo>
                  <a:lnTo>
                    <a:pt x="8039252" y="0"/>
                  </a:lnTo>
                  <a:close/>
                </a:path>
              </a:pathLst>
            </a:custGeom>
            <a:solidFill>
              <a:srgbClr val="937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1199" y="4173651"/>
              <a:ext cx="8229600" cy="1142365"/>
            </a:xfrm>
            <a:custGeom>
              <a:avLst/>
              <a:gdLst/>
              <a:ahLst/>
              <a:cxnLst/>
              <a:rect l="l" t="t" r="r" b="b"/>
              <a:pathLst>
                <a:path w="8229600" h="1142364">
                  <a:moveTo>
                    <a:pt x="0" y="190348"/>
                  </a:moveTo>
                  <a:lnTo>
                    <a:pt x="5027" y="146703"/>
                  </a:lnTo>
                  <a:lnTo>
                    <a:pt x="19347" y="106638"/>
                  </a:lnTo>
                  <a:lnTo>
                    <a:pt x="41817" y="71295"/>
                  </a:lnTo>
                  <a:lnTo>
                    <a:pt x="71295" y="41817"/>
                  </a:lnTo>
                  <a:lnTo>
                    <a:pt x="106638" y="19347"/>
                  </a:lnTo>
                  <a:lnTo>
                    <a:pt x="146703" y="5027"/>
                  </a:lnTo>
                  <a:lnTo>
                    <a:pt x="190348" y="0"/>
                  </a:lnTo>
                  <a:lnTo>
                    <a:pt x="8039244" y="0"/>
                  </a:lnTo>
                  <a:lnTo>
                    <a:pt x="8082890" y="5027"/>
                  </a:lnTo>
                  <a:lnTo>
                    <a:pt x="8122956" y="19347"/>
                  </a:lnTo>
                  <a:lnTo>
                    <a:pt x="8158299" y="41817"/>
                  </a:lnTo>
                  <a:lnTo>
                    <a:pt x="8187777" y="71295"/>
                  </a:lnTo>
                  <a:lnTo>
                    <a:pt x="8210247" y="106638"/>
                  </a:lnTo>
                  <a:lnTo>
                    <a:pt x="8224566" y="146703"/>
                  </a:lnTo>
                  <a:lnTo>
                    <a:pt x="8229594" y="190348"/>
                  </a:lnTo>
                  <a:lnTo>
                    <a:pt x="8229594" y="951719"/>
                  </a:lnTo>
                  <a:lnTo>
                    <a:pt x="8224566" y="995365"/>
                  </a:lnTo>
                  <a:lnTo>
                    <a:pt x="8210247" y="1035431"/>
                  </a:lnTo>
                  <a:lnTo>
                    <a:pt x="8187777" y="1070774"/>
                  </a:lnTo>
                  <a:lnTo>
                    <a:pt x="8158299" y="1100252"/>
                  </a:lnTo>
                  <a:lnTo>
                    <a:pt x="8122956" y="1122722"/>
                  </a:lnTo>
                  <a:lnTo>
                    <a:pt x="8082890" y="1137041"/>
                  </a:lnTo>
                  <a:lnTo>
                    <a:pt x="8039244" y="1142069"/>
                  </a:lnTo>
                  <a:lnTo>
                    <a:pt x="190348" y="1142069"/>
                  </a:lnTo>
                  <a:lnTo>
                    <a:pt x="146703" y="1137041"/>
                  </a:lnTo>
                  <a:lnTo>
                    <a:pt x="106638" y="1122722"/>
                  </a:lnTo>
                  <a:lnTo>
                    <a:pt x="71295" y="1100252"/>
                  </a:lnTo>
                  <a:lnTo>
                    <a:pt x="41817" y="1070774"/>
                  </a:lnTo>
                  <a:lnTo>
                    <a:pt x="19347" y="1035431"/>
                  </a:lnTo>
                  <a:lnTo>
                    <a:pt x="5027" y="995365"/>
                  </a:lnTo>
                  <a:lnTo>
                    <a:pt x="0" y="951719"/>
                  </a:lnTo>
                  <a:lnTo>
                    <a:pt x="0" y="19034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81200" y="5324462"/>
              <a:ext cx="8229600" cy="1142365"/>
            </a:xfrm>
            <a:custGeom>
              <a:avLst/>
              <a:gdLst/>
              <a:ahLst/>
              <a:cxnLst/>
              <a:rect l="l" t="t" r="r" b="b"/>
              <a:pathLst>
                <a:path w="8229600" h="1142364">
                  <a:moveTo>
                    <a:pt x="8039252" y="0"/>
                  </a:moveTo>
                  <a:lnTo>
                    <a:pt x="190347" y="0"/>
                  </a:lnTo>
                  <a:lnTo>
                    <a:pt x="146701" y="5027"/>
                  </a:lnTo>
                  <a:lnTo>
                    <a:pt x="106635" y="19348"/>
                  </a:lnTo>
                  <a:lnTo>
                    <a:pt x="71292" y="41819"/>
                  </a:lnTo>
                  <a:lnTo>
                    <a:pt x="41815" y="71298"/>
                  </a:lnTo>
                  <a:lnTo>
                    <a:pt x="19346" y="106641"/>
                  </a:lnTo>
                  <a:lnTo>
                    <a:pt x="5026" y="146705"/>
                  </a:lnTo>
                  <a:lnTo>
                    <a:pt x="0" y="190347"/>
                  </a:lnTo>
                  <a:lnTo>
                    <a:pt x="0" y="951724"/>
                  </a:lnTo>
                  <a:lnTo>
                    <a:pt x="5026" y="995369"/>
                  </a:lnTo>
                  <a:lnTo>
                    <a:pt x="19346" y="1035434"/>
                  </a:lnTo>
                  <a:lnTo>
                    <a:pt x="41815" y="1070777"/>
                  </a:lnTo>
                  <a:lnTo>
                    <a:pt x="71292" y="1100255"/>
                  </a:lnTo>
                  <a:lnTo>
                    <a:pt x="106635" y="1122725"/>
                  </a:lnTo>
                  <a:lnTo>
                    <a:pt x="146701" y="1137045"/>
                  </a:lnTo>
                  <a:lnTo>
                    <a:pt x="190347" y="1142072"/>
                  </a:lnTo>
                  <a:lnTo>
                    <a:pt x="8039252" y="1142072"/>
                  </a:lnTo>
                  <a:lnTo>
                    <a:pt x="8082898" y="1137045"/>
                  </a:lnTo>
                  <a:lnTo>
                    <a:pt x="8122964" y="1122725"/>
                  </a:lnTo>
                  <a:lnTo>
                    <a:pt x="8158307" y="1100255"/>
                  </a:lnTo>
                  <a:lnTo>
                    <a:pt x="8187784" y="1070777"/>
                  </a:lnTo>
                  <a:lnTo>
                    <a:pt x="8210253" y="1035434"/>
                  </a:lnTo>
                  <a:lnTo>
                    <a:pt x="8224573" y="995369"/>
                  </a:lnTo>
                  <a:lnTo>
                    <a:pt x="8229600" y="951724"/>
                  </a:lnTo>
                  <a:lnTo>
                    <a:pt x="8229600" y="190347"/>
                  </a:lnTo>
                  <a:lnTo>
                    <a:pt x="8224573" y="146705"/>
                  </a:lnTo>
                  <a:lnTo>
                    <a:pt x="8210253" y="106641"/>
                  </a:lnTo>
                  <a:lnTo>
                    <a:pt x="8187784" y="71298"/>
                  </a:lnTo>
                  <a:lnTo>
                    <a:pt x="8158307" y="41819"/>
                  </a:lnTo>
                  <a:lnTo>
                    <a:pt x="8122964" y="19348"/>
                  </a:lnTo>
                  <a:lnTo>
                    <a:pt x="8082898" y="5027"/>
                  </a:lnTo>
                  <a:lnTo>
                    <a:pt x="8039252" y="0"/>
                  </a:lnTo>
                  <a:close/>
                </a:path>
              </a:pathLst>
            </a:custGeom>
            <a:solidFill>
              <a:srgbClr val="937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81199" y="5324462"/>
              <a:ext cx="8229600" cy="1142365"/>
            </a:xfrm>
            <a:custGeom>
              <a:avLst/>
              <a:gdLst/>
              <a:ahLst/>
              <a:cxnLst/>
              <a:rect l="l" t="t" r="r" b="b"/>
              <a:pathLst>
                <a:path w="8229600" h="1142364">
                  <a:moveTo>
                    <a:pt x="0" y="190348"/>
                  </a:moveTo>
                  <a:lnTo>
                    <a:pt x="5027" y="146703"/>
                  </a:lnTo>
                  <a:lnTo>
                    <a:pt x="19347" y="106638"/>
                  </a:lnTo>
                  <a:lnTo>
                    <a:pt x="41817" y="71295"/>
                  </a:lnTo>
                  <a:lnTo>
                    <a:pt x="71295" y="41817"/>
                  </a:lnTo>
                  <a:lnTo>
                    <a:pt x="106638" y="19347"/>
                  </a:lnTo>
                  <a:lnTo>
                    <a:pt x="146703" y="5027"/>
                  </a:lnTo>
                  <a:lnTo>
                    <a:pt x="190348" y="0"/>
                  </a:lnTo>
                  <a:lnTo>
                    <a:pt x="8039244" y="0"/>
                  </a:lnTo>
                  <a:lnTo>
                    <a:pt x="8082890" y="5027"/>
                  </a:lnTo>
                  <a:lnTo>
                    <a:pt x="8122956" y="19347"/>
                  </a:lnTo>
                  <a:lnTo>
                    <a:pt x="8158299" y="41817"/>
                  </a:lnTo>
                  <a:lnTo>
                    <a:pt x="8187777" y="71295"/>
                  </a:lnTo>
                  <a:lnTo>
                    <a:pt x="8210247" y="106638"/>
                  </a:lnTo>
                  <a:lnTo>
                    <a:pt x="8224566" y="146703"/>
                  </a:lnTo>
                  <a:lnTo>
                    <a:pt x="8229594" y="190348"/>
                  </a:lnTo>
                  <a:lnTo>
                    <a:pt x="8229594" y="951719"/>
                  </a:lnTo>
                  <a:lnTo>
                    <a:pt x="8224566" y="995365"/>
                  </a:lnTo>
                  <a:lnTo>
                    <a:pt x="8210247" y="1035431"/>
                  </a:lnTo>
                  <a:lnTo>
                    <a:pt x="8187777" y="1070774"/>
                  </a:lnTo>
                  <a:lnTo>
                    <a:pt x="8158299" y="1100252"/>
                  </a:lnTo>
                  <a:lnTo>
                    <a:pt x="8122956" y="1122722"/>
                  </a:lnTo>
                  <a:lnTo>
                    <a:pt x="8082890" y="1137041"/>
                  </a:lnTo>
                  <a:lnTo>
                    <a:pt x="8039244" y="1142069"/>
                  </a:lnTo>
                  <a:lnTo>
                    <a:pt x="190348" y="1142069"/>
                  </a:lnTo>
                  <a:lnTo>
                    <a:pt x="146703" y="1137041"/>
                  </a:lnTo>
                  <a:lnTo>
                    <a:pt x="106638" y="1122722"/>
                  </a:lnTo>
                  <a:lnTo>
                    <a:pt x="71295" y="1100252"/>
                  </a:lnTo>
                  <a:lnTo>
                    <a:pt x="41817" y="1070774"/>
                  </a:lnTo>
                  <a:lnTo>
                    <a:pt x="19347" y="1035431"/>
                  </a:lnTo>
                  <a:lnTo>
                    <a:pt x="5027" y="995365"/>
                  </a:lnTo>
                  <a:lnTo>
                    <a:pt x="0" y="951719"/>
                  </a:lnTo>
                  <a:lnTo>
                    <a:pt x="0" y="19034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73046" y="1340332"/>
            <a:ext cx="7879080" cy="483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Социализация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ребенка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проходит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двух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контекстах: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оффлайн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онлайн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Calibri"/>
              <a:cs typeface="Calibri"/>
            </a:endParaRPr>
          </a:p>
          <a:p>
            <a:pPr marL="2032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Цифровая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социализация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часть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традиционной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социализации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 marL="62230" marR="101600">
              <a:lnSpc>
                <a:spcPct val="896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Цифровая социализация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опосредованный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всеми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доступными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инфокоммуникационными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технологиями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процесс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овладения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присвоения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человеком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социального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опыта,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приобретаемого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онлайн-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контекстах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формирующего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его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цифровую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личность,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как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часть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реальной личности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Calibri"/>
              <a:cs typeface="Calibri"/>
            </a:endParaRPr>
          </a:p>
          <a:p>
            <a:pPr marL="40005" marR="5080">
              <a:lnSpc>
                <a:spcPts val="21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Цифровая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социализация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процесс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становления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личности,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адаптации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интеграции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социальную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систему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информационного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общества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40005" marR="111125">
              <a:lnSpc>
                <a:spcPts val="2100"/>
              </a:lnSpc>
              <a:spcBef>
                <a:spcPts val="193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этом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случае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информационную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социализацию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следует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рассматривать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часть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более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широкого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понятия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«цифровой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социализации»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642" rIns="0" bIns="0" rtlCol="0">
            <a:spAutoFit/>
          </a:bodyPr>
          <a:lstStyle/>
          <a:p>
            <a:pPr marL="1804670" marR="5080" indent="-126364">
              <a:lnSpc>
                <a:spcPts val="3800"/>
              </a:lnSpc>
              <a:spcBef>
                <a:spcPts val="240"/>
              </a:spcBef>
            </a:pPr>
            <a:r>
              <a:rPr sz="3200" dirty="0">
                <a:solidFill>
                  <a:srgbClr val="953735"/>
                </a:solidFill>
              </a:rPr>
              <a:t>Изменение</a:t>
            </a:r>
            <a:r>
              <a:rPr sz="3200" spc="-50" dirty="0">
                <a:solidFill>
                  <a:srgbClr val="953735"/>
                </a:solidFill>
              </a:rPr>
              <a:t> </a:t>
            </a:r>
            <a:r>
              <a:rPr sz="3200" dirty="0">
                <a:solidFill>
                  <a:srgbClr val="953735"/>
                </a:solidFill>
              </a:rPr>
              <a:t>образа</a:t>
            </a:r>
            <a:r>
              <a:rPr sz="3200" spc="-50" dirty="0">
                <a:solidFill>
                  <a:srgbClr val="953735"/>
                </a:solidFill>
              </a:rPr>
              <a:t> </a:t>
            </a:r>
            <a:r>
              <a:rPr sz="3200" dirty="0">
                <a:solidFill>
                  <a:srgbClr val="953735"/>
                </a:solidFill>
              </a:rPr>
              <a:t>жизни </a:t>
            </a:r>
            <a:r>
              <a:rPr sz="3200" spc="-710" dirty="0">
                <a:solidFill>
                  <a:srgbClr val="953735"/>
                </a:solidFill>
              </a:rPr>
              <a:t> </a:t>
            </a:r>
            <a:r>
              <a:rPr sz="3200" spc="-5" dirty="0">
                <a:solidFill>
                  <a:srgbClr val="953735"/>
                </a:solidFill>
              </a:rPr>
              <a:t>российских</a:t>
            </a:r>
            <a:r>
              <a:rPr sz="3200" spc="-20" dirty="0">
                <a:solidFill>
                  <a:srgbClr val="953735"/>
                </a:solidFill>
              </a:rPr>
              <a:t> </a:t>
            </a:r>
            <a:r>
              <a:rPr sz="3200" spc="-5" dirty="0">
                <a:solidFill>
                  <a:srgbClr val="953735"/>
                </a:solidFill>
              </a:rPr>
              <a:t>школьников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923426" y="4378249"/>
            <a:ext cx="1336675" cy="1724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Всероссийское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исследование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цифровой </a:t>
            </a:r>
            <a:r>
              <a:rPr sz="1400" dirty="0">
                <a:latin typeface="Calibri"/>
                <a:cs typeface="Calibri"/>
              </a:rPr>
              <a:t> компетентности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подростков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родителей,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Фонд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Развития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Интернет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(2013)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27238" y="2323126"/>
            <a:ext cx="2952115" cy="3450590"/>
            <a:chOff x="5727238" y="2323126"/>
            <a:chExt cx="2952115" cy="3450590"/>
          </a:xfrm>
        </p:grpSpPr>
        <p:sp>
          <p:nvSpPr>
            <p:cNvPr id="5" name="object 5"/>
            <p:cNvSpPr/>
            <p:nvPr/>
          </p:nvSpPr>
          <p:spPr>
            <a:xfrm>
              <a:off x="6350700" y="5519978"/>
              <a:ext cx="582295" cy="212090"/>
            </a:xfrm>
            <a:custGeom>
              <a:avLst/>
              <a:gdLst/>
              <a:ahLst/>
              <a:cxnLst/>
              <a:rect l="l" t="t" r="r" b="b"/>
              <a:pathLst>
                <a:path w="582295" h="212089">
                  <a:moveTo>
                    <a:pt x="0" y="120536"/>
                  </a:moveTo>
                  <a:lnTo>
                    <a:pt x="0" y="211977"/>
                  </a:lnTo>
                </a:path>
                <a:path w="582295" h="212089">
                  <a:moveTo>
                    <a:pt x="581893" y="0"/>
                  </a:moveTo>
                  <a:lnTo>
                    <a:pt x="581893" y="211977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68809" y="5519978"/>
              <a:ext cx="1134745" cy="120650"/>
            </a:xfrm>
            <a:custGeom>
              <a:avLst/>
              <a:gdLst/>
              <a:ahLst/>
              <a:cxnLst/>
              <a:rect l="l" t="t" r="r" b="b"/>
              <a:pathLst>
                <a:path w="1134745" h="120650">
                  <a:moveTo>
                    <a:pt x="1134681" y="0"/>
                  </a:moveTo>
                  <a:lnTo>
                    <a:pt x="0" y="0"/>
                  </a:lnTo>
                  <a:lnTo>
                    <a:pt x="0" y="120536"/>
                  </a:lnTo>
                  <a:lnTo>
                    <a:pt x="1134681" y="120536"/>
                  </a:lnTo>
                  <a:lnTo>
                    <a:pt x="1134681" y="0"/>
                  </a:lnTo>
                  <a:close/>
                </a:path>
              </a:pathLst>
            </a:custGeom>
            <a:solidFill>
              <a:srgbClr val="89A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50700" y="521656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880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68809" y="5096027"/>
              <a:ext cx="756920" cy="120650"/>
            </a:xfrm>
            <a:custGeom>
              <a:avLst/>
              <a:gdLst/>
              <a:ahLst/>
              <a:cxnLst/>
              <a:rect l="l" t="t" r="r" b="b"/>
              <a:pathLst>
                <a:path w="756920" h="120650">
                  <a:moveTo>
                    <a:pt x="756450" y="0"/>
                  </a:moveTo>
                  <a:lnTo>
                    <a:pt x="0" y="0"/>
                  </a:lnTo>
                  <a:lnTo>
                    <a:pt x="0" y="120535"/>
                  </a:lnTo>
                  <a:lnTo>
                    <a:pt x="756450" y="120535"/>
                  </a:lnTo>
                  <a:lnTo>
                    <a:pt x="756450" y="0"/>
                  </a:lnTo>
                  <a:close/>
                </a:path>
              </a:pathLst>
            </a:custGeom>
            <a:solidFill>
              <a:srgbClr val="89A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32594" y="3820032"/>
              <a:ext cx="582295" cy="1911985"/>
            </a:xfrm>
            <a:custGeom>
              <a:avLst/>
              <a:gdLst/>
              <a:ahLst/>
              <a:cxnLst/>
              <a:rect l="l" t="t" r="r" b="b"/>
              <a:pathLst>
                <a:path w="582295" h="1911985">
                  <a:moveTo>
                    <a:pt x="0" y="1275994"/>
                  </a:moveTo>
                  <a:lnTo>
                    <a:pt x="0" y="1579410"/>
                  </a:lnTo>
                </a:path>
                <a:path w="582295" h="1911985">
                  <a:moveTo>
                    <a:pt x="581890" y="1699945"/>
                  </a:moveTo>
                  <a:lnTo>
                    <a:pt x="581890" y="1911922"/>
                  </a:lnTo>
                </a:path>
                <a:path w="582295" h="1911985">
                  <a:moveTo>
                    <a:pt x="581890" y="0"/>
                  </a:moveTo>
                  <a:lnTo>
                    <a:pt x="581890" y="1579410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68809" y="5399443"/>
              <a:ext cx="1891664" cy="120650"/>
            </a:xfrm>
            <a:custGeom>
              <a:avLst/>
              <a:gdLst/>
              <a:ahLst/>
              <a:cxnLst/>
              <a:rect l="l" t="t" r="r" b="b"/>
              <a:pathLst>
                <a:path w="1891665" h="120650">
                  <a:moveTo>
                    <a:pt x="1891144" y="0"/>
                  </a:moveTo>
                  <a:lnTo>
                    <a:pt x="0" y="0"/>
                  </a:lnTo>
                  <a:lnTo>
                    <a:pt x="0" y="120535"/>
                  </a:lnTo>
                  <a:lnTo>
                    <a:pt x="1891144" y="120535"/>
                  </a:lnTo>
                  <a:lnTo>
                    <a:pt x="1891144" y="0"/>
                  </a:lnTo>
                  <a:close/>
                </a:path>
              </a:pathLst>
            </a:custGeom>
            <a:solidFill>
              <a:srgbClr val="CE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50700" y="4792611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880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8809" y="4667923"/>
              <a:ext cx="786130" cy="125095"/>
            </a:xfrm>
            <a:custGeom>
              <a:avLst/>
              <a:gdLst/>
              <a:ahLst/>
              <a:cxnLst/>
              <a:rect l="l" t="t" r="r" b="b"/>
              <a:pathLst>
                <a:path w="786129" h="125095">
                  <a:moveTo>
                    <a:pt x="785545" y="0"/>
                  </a:moveTo>
                  <a:lnTo>
                    <a:pt x="0" y="0"/>
                  </a:lnTo>
                  <a:lnTo>
                    <a:pt x="0" y="124688"/>
                  </a:lnTo>
                  <a:lnTo>
                    <a:pt x="785545" y="124688"/>
                  </a:lnTo>
                  <a:lnTo>
                    <a:pt x="785545" y="0"/>
                  </a:lnTo>
                  <a:close/>
                </a:path>
              </a:pathLst>
            </a:custGeom>
            <a:solidFill>
              <a:srgbClr val="89A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32594" y="4667923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0"/>
                  </a:moveTo>
                  <a:lnTo>
                    <a:pt x="0" y="307568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68809" y="4975491"/>
              <a:ext cx="1280160" cy="120650"/>
            </a:xfrm>
            <a:custGeom>
              <a:avLst/>
              <a:gdLst/>
              <a:ahLst/>
              <a:cxnLst/>
              <a:rect l="l" t="t" r="r" b="b"/>
              <a:pathLst>
                <a:path w="1280159" h="120650">
                  <a:moveTo>
                    <a:pt x="1280160" y="0"/>
                  </a:moveTo>
                  <a:lnTo>
                    <a:pt x="0" y="0"/>
                  </a:lnTo>
                  <a:lnTo>
                    <a:pt x="0" y="120535"/>
                  </a:lnTo>
                  <a:lnTo>
                    <a:pt x="1280160" y="120535"/>
                  </a:lnTo>
                  <a:lnTo>
                    <a:pt x="1280160" y="0"/>
                  </a:lnTo>
                  <a:close/>
                </a:path>
              </a:pathLst>
            </a:custGeom>
            <a:solidFill>
              <a:srgbClr val="CE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50700" y="4364507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879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68809" y="4243984"/>
              <a:ext cx="640080" cy="120650"/>
            </a:xfrm>
            <a:custGeom>
              <a:avLst/>
              <a:gdLst/>
              <a:ahLst/>
              <a:cxnLst/>
              <a:rect l="l" t="t" r="r" b="b"/>
              <a:pathLst>
                <a:path w="640079" h="120650">
                  <a:moveTo>
                    <a:pt x="640079" y="0"/>
                  </a:moveTo>
                  <a:lnTo>
                    <a:pt x="0" y="0"/>
                  </a:lnTo>
                  <a:lnTo>
                    <a:pt x="0" y="120522"/>
                  </a:lnTo>
                  <a:lnTo>
                    <a:pt x="640079" y="120522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89A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32594" y="4243984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0"/>
                  </a:moveTo>
                  <a:lnTo>
                    <a:pt x="0" y="303402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68809" y="4547387"/>
              <a:ext cx="1251585" cy="120650"/>
            </a:xfrm>
            <a:custGeom>
              <a:avLst/>
              <a:gdLst/>
              <a:ahLst/>
              <a:cxnLst/>
              <a:rect l="l" t="t" r="r" b="b"/>
              <a:pathLst>
                <a:path w="1251584" h="120650">
                  <a:moveTo>
                    <a:pt x="1251064" y="0"/>
                  </a:moveTo>
                  <a:lnTo>
                    <a:pt x="0" y="0"/>
                  </a:lnTo>
                  <a:lnTo>
                    <a:pt x="0" y="120535"/>
                  </a:lnTo>
                  <a:lnTo>
                    <a:pt x="1251064" y="120535"/>
                  </a:lnTo>
                  <a:lnTo>
                    <a:pt x="1251064" y="0"/>
                  </a:lnTo>
                  <a:close/>
                </a:path>
              </a:pathLst>
            </a:custGeom>
            <a:solidFill>
              <a:srgbClr val="CE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0700" y="3940568"/>
              <a:ext cx="582295" cy="182880"/>
            </a:xfrm>
            <a:custGeom>
              <a:avLst/>
              <a:gdLst/>
              <a:ahLst/>
              <a:cxnLst/>
              <a:rect l="l" t="t" r="r" b="b"/>
              <a:pathLst>
                <a:path w="582295" h="182879">
                  <a:moveTo>
                    <a:pt x="0" y="0"/>
                  </a:moveTo>
                  <a:lnTo>
                    <a:pt x="0" y="182880"/>
                  </a:lnTo>
                </a:path>
                <a:path w="582295" h="182879">
                  <a:moveTo>
                    <a:pt x="581893" y="0"/>
                  </a:moveTo>
                  <a:lnTo>
                    <a:pt x="581893" y="182880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68809" y="3820032"/>
              <a:ext cx="1454785" cy="120650"/>
            </a:xfrm>
            <a:custGeom>
              <a:avLst/>
              <a:gdLst/>
              <a:ahLst/>
              <a:cxnLst/>
              <a:rect l="l" t="t" r="r" b="b"/>
              <a:pathLst>
                <a:path w="1454784" h="120650">
                  <a:moveTo>
                    <a:pt x="1454721" y="0"/>
                  </a:moveTo>
                  <a:lnTo>
                    <a:pt x="0" y="0"/>
                  </a:lnTo>
                  <a:lnTo>
                    <a:pt x="0" y="120535"/>
                  </a:lnTo>
                  <a:lnTo>
                    <a:pt x="1454721" y="120535"/>
                  </a:lnTo>
                  <a:lnTo>
                    <a:pt x="1454721" y="0"/>
                  </a:lnTo>
                  <a:close/>
                </a:path>
              </a:pathLst>
            </a:custGeom>
            <a:solidFill>
              <a:srgbClr val="89A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68809" y="4123448"/>
              <a:ext cx="1397000" cy="120650"/>
            </a:xfrm>
            <a:custGeom>
              <a:avLst/>
              <a:gdLst/>
              <a:ahLst/>
              <a:cxnLst/>
              <a:rect l="l" t="t" r="r" b="b"/>
              <a:pathLst>
                <a:path w="1397000" h="120650">
                  <a:moveTo>
                    <a:pt x="1396530" y="0"/>
                  </a:moveTo>
                  <a:lnTo>
                    <a:pt x="0" y="0"/>
                  </a:lnTo>
                  <a:lnTo>
                    <a:pt x="0" y="120535"/>
                  </a:lnTo>
                  <a:lnTo>
                    <a:pt x="1396530" y="120535"/>
                  </a:lnTo>
                  <a:lnTo>
                    <a:pt x="1396530" y="0"/>
                  </a:lnTo>
                  <a:close/>
                </a:path>
              </a:pathLst>
            </a:custGeom>
            <a:solidFill>
              <a:srgbClr val="CE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50700" y="3516617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h="179070">
                  <a:moveTo>
                    <a:pt x="0" y="0"/>
                  </a:moveTo>
                  <a:lnTo>
                    <a:pt x="0" y="178727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68809" y="3391928"/>
              <a:ext cx="669290" cy="125095"/>
            </a:xfrm>
            <a:custGeom>
              <a:avLst/>
              <a:gdLst/>
              <a:ahLst/>
              <a:cxnLst/>
              <a:rect l="l" t="t" r="r" b="b"/>
              <a:pathLst>
                <a:path w="669289" h="125095">
                  <a:moveTo>
                    <a:pt x="669163" y="0"/>
                  </a:moveTo>
                  <a:lnTo>
                    <a:pt x="0" y="0"/>
                  </a:lnTo>
                  <a:lnTo>
                    <a:pt x="0" y="124688"/>
                  </a:lnTo>
                  <a:lnTo>
                    <a:pt x="669163" y="124688"/>
                  </a:lnTo>
                  <a:lnTo>
                    <a:pt x="669163" y="0"/>
                  </a:lnTo>
                  <a:close/>
                </a:path>
              </a:pathLst>
            </a:custGeom>
            <a:solidFill>
              <a:srgbClr val="89A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32594" y="2544025"/>
              <a:ext cx="582295" cy="1151890"/>
            </a:xfrm>
            <a:custGeom>
              <a:avLst/>
              <a:gdLst/>
              <a:ahLst/>
              <a:cxnLst/>
              <a:rect l="l" t="t" r="r" b="b"/>
              <a:pathLst>
                <a:path w="582295" h="1151889">
                  <a:moveTo>
                    <a:pt x="0" y="847902"/>
                  </a:moveTo>
                  <a:lnTo>
                    <a:pt x="0" y="1151318"/>
                  </a:lnTo>
                </a:path>
                <a:path w="582295" h="1151889">
                  <a:moveTo>
                    <a:pt x="581890" y="0"/>
                  </a:moveTo>
                  <a:lnTo>
                    <a:pt x="581890" y="1151318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68809" y="3695344"/>
              <a:ext cx="2207260" cy="125095"/>
            </a:xfrm>
            <a:custGeom>
              <a:avLst/>
              <a:gdLst/>
              <a:ahLst/>
              <a:cxnLst/>
              <a:rect l="l" t="t" r="r" b="b"/>
              <a:pathLst>
                <a:path w="2207259" h="125095">
                  <a:moveTo>
                    <a:pt x="2207018" y="0"/>
                  </a:moveTo>
                  <a:lnTo>
                    <a:pt x="0" y="0"/>
                  </a:lnTo>
                  <a:lnTo>
                    <a:pt x="0" y="124688"/>
                  </a:lnTo>
                  <a:lnTo>
                    <a:pt x="2207018" y="124688"/>
                  </a:lnTo>
                  <a:lnTo>
                    <a:pt x="2207018" y="0"/>
                  </a:lnTo>
                  <a:close/>
                </a:path>
              </a:pathLst>
            </a:custGeom>
            <a:solidFill>
              <a:srgbClr val="CE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50700" y="2664561"/>
              <a:ext cx="582295" cy="607060"/>
            </a:xfrm>
            <a:custGeom>
              <a:avLst/>
              <a:gdLst/>
              <a:ahLst/>
              <a:cxnLst/>
              <a:rect l="l" t="t" r="r" b="b"/>
              <a:pathLst>
                <a:path w="582295" h="607060">
                  <a:moveTo>
                    <a:pt x="0" y="0"/>
                  </a:moveTo>
                  <a:lnTo>
                    <a:pt x="0" y="606831"/>
                  </a:lnTo>
                </a:path>
                <a:path w="582295" h="607060">
                  <a:moveTo>
                    <a:pt x="581893" y="0"/>
                  </a:moveTo>
                  <a:lnTo>
                    <a:pt x="581893" y="606831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68809" y="2544025"/>
              <a:ext cx="1542415" cy="120650"/>
            </a:xfrm>
            <a:custGeom>
              <a:avLst/>
              <a:gdLst/>
              <a:ahLst/>
              <a:cxnLst/>
              <a:rect l="l" t="t" r="r" b="b"/>
              <a:pathLst>
                <a:path w="1542415" h="120650">
                  <a:moveTo>
                    <a:pt x="1542008" y="0"/>
                  </a:moveTo>
                  <a:lnTo>
                    <a:pt x="0" y="0"/>
                  </a:lnTo>
                  <a:lnTo>
                    <a:pt x="0" y="120535"/>
                  </a:lnTo>
                  <a:lnTo>
                    <a:pt x="1542008" y="120535"/>
                  </a:lnTo>
                  <a:lnTo>
                    <a:pt x="1542008" y="0"/>
                  </a:lnTo>
                  <a:close/>
                </a:path>
              </a:pathLst>
            </a:custGeom>
            <a:solidFill>
              <a:srgbClr val="89A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68809" y="3271392"/>
              <a:ext cx="1629410" cy="120650"/>
            </a:xfrm>
            <a:custGeom>
              <a:avLst/>
              <a:gdLst/>
              <a:ahLst/>
              <a:cxnLst/>
              <a:rect l="l" t="t" r="r" b="b"/>
              <a:pathLst>
                <a:path w="1629409" h="120650">
                  <a:moveTo>
                    <a:pt x="1629283" y="0"/>
                  </a:moveTo>
                  <a:lnTo>
                    <a:pt x="0" y="0"/>
                  </a:lnTo>
                  <a:lnTo>
                    <a:pt x="0" y="120535"/>
                  </a:lnTo>
                  <a:lnTo>
                    <a:pt x="1629283" y="120535"/>
                  </a:lnTo>
                  <a:lnTo>
                    <a:pt x="1629283" y="0"/>
                  </a:lnTo>
                  <a:close/>
                </a:path>
              </a:pathLst>
            </a:custGeom>
            <a:solidFill>
              <a:srgbClr val="CE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68809" y="2967977"/>
              <a:ext cx="116839" cy="120650"/>
            </a:xfrm>
            <a:custGeom>
              <a:avLst/>
              <a:gdLst/>
              <a:ahLst/>
              <a:cxnLst/>
              <a:rect l="l" t="t" r="r" b="b"/>
              <a:pathLst>
                <a:path w="116839" h="120650">
                  <a:moveTo>
                    <a:pt x="116370" y="0"/>
                  </a:moveTo>
                  <a:lnTo>
                    <a:pt x="0" y="0"/>
                  </a:lnTo>
                  <a:lnTo>
                    <a:pt x="0" y="120535"/>
                  </a:lnTo>
                  <a:lnTo>
                    <a:pt x="116370" y="120535"/>
                  </a:lnTo>
                  <a:lnTo>
                    <a:pt x="116370" y="0"/>
                  </a:lnTo>
                  <a:close/>
                </a:path>
              </a:pathLst>
            </a:custGeom>
            <a:solidFill>
              <a:srgbClr val="89A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68809" y="2847441"/>
              <a:ext cx="494665" cy="120650"/>
            </a:xfrm>
            <a:custGeom>
              <a:avLst/>
              <a:gdLst/>
              <a:ahLst/>
              <a:cxnLst/>
              <a:rect l="l" t="t" r="r" b="b"/>
              <a:pathLst>
                <a:path w="494664" h="120650">
                  <a:moveTo>
                    <a:pt x="494601" y="0"/>
                  </a:moveTo>
                  <a:lnTo>
                    <a:pt x="0" y="0"/>
                  </a:lnTo>
                  <a:lnTo>
                    <a:pt x="0" y="120535"/>
                  </a:lnTo>
                  <a:lnTo>
                    <a:pt x="494601" y="120535"/>
                  </a:lnTo>
                  <a:lnTo>
                    <a:pt x="494601" y="0"/>
                  </a:lnTo>
                  <a:close/>
                </a:path>
              </a:pathLst>
            </a:custGeom>
            <a:solidFill>
              <a:srgbClr val="CE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50700" y="2327888"/>
              <a:ext cx="1741805" cy="3404235"/>
            </a:xfrm>
            <a:custGeom>
              <a:avLst/>
              <a:gdLst/>
              <a:ahLst/>
              <a:cxnLst/>
              <a:rect l="l" t="t" r="r" b="b"/>
              <a:pathLst>
                <a:path w="1741804" h="3404235">
                  <a:moveTo>
                    <a:pt x="0" y="0"/>
                  </a:moveTo>
                  <a:lnTo>
                    <a:pt x="0" y="91448"/>
                  </a:lnTo>
                </a:path>
                <a:path w="1741804" h="3404235">
                  <a:moveTo>
                    <a:pt x="581893" y="0"/>
                  </a:moveTo>
                  <a:lnTo>
                    <a:pt x="581893" y="91448"/>
                  </a:lnTo>
                </a:path>
                <a:path w="1741804" h="3404235">
                  <a:moveTo>
                    <a:pt x="1163783" y="0"/>
                  </a:moveTo>
                  <a:lnTo>
                    <a:pt x="1163783" y="91448"/>
                  </a:lnTo>
                </a:path>
                <a:path w="1741804" h="3404235">
                  <a:moveTo>
                    <a:pt x="1741513" y="216137"/>
                  </a:moveTo>
                  <a:lnTo>
                    <a:pt x="1741513" y="3404067"/>
                  </a:lnTo>
                </a:path>
                <a:path w="1741804" h="3404235">
                  <a:moveTo>
                    <a:pt x="1741513" y="0"/>
                  </a:moveTo>
                  <a:lnTo>
                    <a:pt x="1741513" y="91448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68809" y="2419337"/>
              <a:ext cx="2585720" cy="125095"/>
            </a:xfrm>
            <a:custGeom>
              <a:avLst/>
              <a:gdLst/>
              <a:ahLst/>
              <a:cxnLst/>
              <a:rect l="l" t="t" r="r" b="b"/>
              <a:pathLst>
                <a:path w="2585720" h="125094">
                  <a:moveTo>
                    <a:pt x="2585250" y="0"/>
                  </a:moveTo>
                  <a:lnTo>
                    <a:pt x="0" y="0"/>
                  </a:lnTo>
                  <a:lnTo>
                    <a:pt x="0" y="124688"/>
                  </a:lnTo>
                  <a:lnTo>
                    <a:pt x="2585250" y="124688"/>
                  </a:lnTo>
                  <a:lnTo>
                    <a:pt x="2585250" y="0"/>
                  </a:lnTo>
                  <a:close/>
                </a:path>
              </a:pathLst>
            </a:custGeom>
            <a:solidFill>
              <a:srgbClr val="CE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74105" y="2327888"/>
              <a:ext cx="0" cy="3404235"/>
            </a:xfrm>
            <a:custGeom>
              <a:avLst/>
              <a:gdLst/>
              <a:ahLst/>
              <a:cxnLst/>
              <a:rect l="l" t="t" r="r" b="b"/>
              <a:pathLst>
                <a:path h="3404235">
                  <a:moveTo>
                    <a:pt x="0" y="0"/>
                  </a:moveTo>
                  <a:lnTo>
                    <a:pt x="0" y="3404067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68809" y="5731955"/>
              <a:ext cx="2906395" cy="41910"/>
            </a:xfrm>
            <a:custGeom>
              <a:avLst/>
              <a:gdLst/>
              <a:ahLst/>
              <a:cxnLst/>
              <a:rect l="l" t="t" r="r" b="b"/>
              <a:pathLst>
                <a:path w="2906395" h="41910">
                  <a:moveTo>
                    <a:pt x="63" y="1194"/>
                  </a:moveTo>
                  <a:lnTo>
                    <a:pt x="2906245" y="1195"/>
                  </a:lnTo>
                </a:path>
                <a:path w="2906395" h="41910">
                  <a:moveTo>
                    <a:pt x="0" y="0"/>
                  </a:moveTo>
                  <a:lnTo>
                    <a:pt x="0" y="41496"/>
                  </a:lnTo>
                </a:path>
                <a:path w="2906395" h="41910">
                  <a:moveTo>
                    <a:pt x="581891" y="0"/>
                  </a:moveTo>
                  <a:lnTo>
                    <a:pt x="581891" y="41496"/>
                  </a:lnTo>
                </a:path>
                <a:path w="2906395" h="41910">
                  <a:moveTo>
                    <a:pt x="1163784" y="0"/>
                  </a:moveTo>
                  <a:lnTo>
                    <a:pt x="1163784" y="41496"/>
                  </a:lnTo>
                </a:path>
                <a:path w="2906395" h="41910">
                  <a:moveTo>
                    <a:pt x="1745675" y="0"/>
                  </a:moveTo>
                  <a:lnTo>
                    <a:pt x="1745675" y="41496"/>
                  </a:lnTo>
                </a:path>
                <a:path w="2906395" h="41910">
                  <a:moveTo>
                    <a:pt x="2323405" y="0"/>
                  </a:moveTo>
                  <a:lnTo>
                    <a:pt x="2323405" y="41496"/>
                  </a:lnTo>
                </a:path>
                <a:path w="2906395" h="41910">
                  <a:moveTo>
                    <a:pt x="2905295" y="0"/>
                  </a:moveTo>
                  <a:lnTo>
                    <a:pt x="2905295" y="41496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68873" y="2329903"/>
              <a:ext cx="0" cy="3403600"/>
            </a:xfrm>
            <a:custGeom>
              <a:avLst/>
              <a:gdLst/>
              <a:ahLst/>
              <a:cxnLst/>
              <a:rect l="l" t="t" r="r" b="b"/>
              <a:pathLst>
                <a:path h="3403600">
                  <a:moveTo>
                    <a:pt x="0" y="3403242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27238" y="2327888"/>
              <a:ext cx="41910" cy="3404235"/>
            </a:xfrm>
            <a:custGeom>
              <a:avLst/>
              <a:gdLst/>
              <a:ahLst/>
              <a:cxnLst/>
              <a:rect l="l" t="t" r="r" b="b"/>
              <a:pathLst>
                <a:path w="41910" h="3404235">
                  <a:moveTo>
                    <a:pt x="0" y="3404067"/>
                  </a:moveTo>
                  <a:lnTo>
                    <a:pt x="41562" y="3404067"/>
                  </a:lnTo>
                </a:path>
                <a:path w="41910" h="3404235">
                  <a:moveTo>
                    <a:pt x="0" y="2980116"/>
                  </a:moveTo>
                  <a:lnTo>
                    <a:pt x="41562" y="2980116"/>
                  </a:lnTo>
                </a:path>
                <a:path w="41910" h="3404235">
                  <a:moveTo>
                    <a:pt x="0" y="2556166"/>
                  </a:moveTo>
                  <a:lnTo>
                    <a:pt x="41562" y="2556166"/>
                  </a:lnTo>
                </a:path>
                <a:path w="41910" h="3404235">
                  <a:moveTo>
                    <a:pt x="0" y="2128056"/>
                  </a:moveTo>
                  <a:lnTo>
                    <a:pt x="41562" y="2128056"/>
                  </a:lnTo>
                </a:path>
                <a:path w="41910" h="3404235">
                  <a:moveTo>
                    <a:pt x="0" y="1704106"/>
                  </a:moveTo>
                  <a:lnTo>
                    <a:pt x="41562" y="1704106"/>
                  </a:lnTo>
                </a:path>
                <a:path w="41910" h="3404235">
                  <a:moveTo>
                    <a:pt x="0" y="1280165"/>
                  </a:moveTo>
                  <a:lnTo>
                    <a:pt x="41562" y="1280165"/>
                  </a:lnTo>
                </a:path>
                <a:path w="41910" h="3404235">
                  <a:moveTo>
                    <a:pt x="0" y="852054"/>
                  </a:moveTo>
                  <a:lnTo>
                    <a:pt x="41562" y="852054"/>
                  </a:lnTo>
                </a:path>
                <a:path w="41910" h="3404235">
                  <a:moveTo>
                    <a:pt x="0" y="428105"/>
                  </a:moveTo>
                  <a:lnTo>
                    <a:pt x="41562" y="428105"/>
                  </a:lnTo>
                </a:path>
                <a:path w="41910" h="3404235">
                  <a:moveTo>
                    <a:pt x="0" y="0"/>
                  </a:moveTo>
                  <a:lnTo>
                    <a:pt x="41562" y="0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978477" y="5492318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39%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00677" y="5066919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26%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29735" y="4641507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27%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84422" y="4216107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22%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98161" y="3790695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50%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13492" y="3365296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23%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63978" y="2939884"/>
            <a:ext cx="180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4%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85346" y="2514485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53%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34089" y="5370779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65%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23790" y="4945367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44%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94720" y="4519968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43%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40034" y="4094556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48%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053761" y="3669157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76%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72533" y="3243745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56%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39121" y="2818345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17%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31560" y="2392946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89%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78589" y="5801052"/>
            <a:ext cx="180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27648" y="5801052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20%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808876" y="5801052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40%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90117" y="5801052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60%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971345" y="5801052"/>
            <a:ext cx="24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80%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20404" y="5801052"/>
            <a:ext cx="309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100%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421134" y="5568048"/>
            <a:ext cx="32429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Чувствуют </a:t>
            </a:r>
            <a:r>
              <a:rPr sz="1000" dirty="0">
                <a:latin typeface="Calibri"/>
                <a:cs typeface="Calibri"/>
              </a:rPr>
              <a:t>себя более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самостоятельными и </a:t>
            </a:r>
            <a:r>
              <a:rPr sz="1000" spc="-5" dirty="0">
                <a:latin typeface="Calibri"/>
                <a:cs typeface="Calibri"/>
              </a:rPr>
              <a:t>общительными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11434" y="5142648"/>
            <a:ext cx="3352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Не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чувствуют разницы </a:t>
            </a:r>
            <a:r>
              <a:rPr sz="1000" dirty="0">
                <a:latin typeface="Calibri"/>
                <a:cs typeface="Calibri"/>
              </a:rPr>
              <a:t>между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собой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реальным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и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Интернете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40944" y="4717237"/>
            <a:ext cx="21228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Предпочитают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роль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друга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Интернете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45292" y="4291838"/>
            <a:ext cx="2818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Испытывают </a:t>
            </a:r>
            <a:r>
              <a:rPr sz="1000" dirty="0">
                <a:latin typeface="Calibri"/>
                <a:cs typeface="Calibri"/>
              </a:rPr>
              <a:t>радость при </a:t>
            </a:r>
            <a:r>
              <a:rPr sz="1000" spc="-5" dirty="0">
                <a:latin typeface="Calibri"/>
                <a:cs typeface="Calibri"/>
              </a:rPr>
              <a:t>пользовании</a:t>
            </a:r>
            <a:r>
              <a:rPr sz="1000" dirty="0">
                <a:latin typeface="Calibri"/>
                <a:cs typeface="Calibri"/>
              </a:rPr>
              <a:t> Интернетом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580135" y="3866426"/>
            <a:ext cx="3084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Чувствуют </a:t>
            </a:r>
            <a:r>
              <a:rPr sz="1000" dirty="0">
                <a:latin typeface="Calibri"/>
                <a:cs typeface="Calibri"/>
              </a:rPr>
              <a:t>себя</a:t>
            </a:r>
            <a:r>
              <a:rPr sz="1000" spc="-5" dirty="0">
                <a:latin typeface="Calibri"/>
                <a:cs typeface="Calibri"/>
              </a:rPr>
              <a:t> уверенными </a:t>
            </a:r>
            <a:r>
              <a:rPr sz="1000" dirty="0">
                <a:latin typeface="Calibri"/>
                <a:cs typeface="Calibri"/>
              </a:rPr>
              <a:t>пользователями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Интернета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437945" y="3015615"/>
            <a:ext cx="3226435" cy="60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Проводят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по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5-8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часов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Интернете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выходные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дни</a:t>
            </a:r>
            <a:endParaRPr sz="1000">
              <a:latin typeface="Calibri"/>
              <a:cs typeface="Calibri"/>
            </a:endParaRPr>
          </a:p>
          <a:p>
            <a:pPr marL="813435" marR="5080" indent="-801370">
              <a:lnSpc>
                <a:spcPct val="100000"/>
              </a:lnSpc>
              <a:spcBef>
                <a:spcPts val="950"/>
              </a:spcBef>
            </a:pPr>
            <a:r>
              <a:rPr sz="1000" dirty="0">
                <a:latin typeface="Calibri"/>
                <a:cs typeface="Calibri"/>
              </a:rPr>
              <a:t>Используют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мобильные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устройства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(телефоны,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смартфоны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планшеты) </a:t>
            </a:r>
            <a:r>
              <a:rPr sz="1000" dirty="0">
                <a:latin typeface="Calibri"/>
                <a:cs typeface="Calibri"/>
              </a:rPr>
              <a:t>для выхода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 Сеть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84909" y="2590215"/>
            <a:ext cx="19786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Ежедневно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пользуются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Интернетом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9207271" y="277823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752" y="0"/>
                </a:moveTo>
                <a:lnTo>
                  <a:pt x="0" y="0"/>
                </a:lnTo>
                <a:lnTo>
                  <a:pt x="0" y="69751"/>
                </a:lnTo>
                <a:lnTo>
                  <a:pt x="69752" y="69751"/>
                </a:lnTo>
                <a:lnTo>
                  <a:pt x="69752" y="0"/>
                </a:lnTo>
                <a:close/>
              </a:path>
            </a:pathLst>
          </a:custGeom>
          <a:solidFill>
            <a:srgbClr val="CE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292843" y="2722905"/>
            <a:ext cx="9321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Подростки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12-17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лет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207271" y="3770207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752" y="0"/>
                </a:moveTo>
                <a:lnTo>
                  <a:pt x="0" y="0"/>
                </a:lnTo>
                <a:lnTo>
                  <a:pt x="0" y="69751"/>
                </a:lnTo>
                <a:lnTo>
                  <a:pt x="69752" y="69751"/>
                </a:lnTo>
                <a:lnTo>
                  <a:pt x="69752" y="0"/>
                </a:lnTo>
                <a:close/>
              </a:path>
            </a:pathLst>
          </a:custGeom>
          <a:solidFill>
            <a:srgbClr val="89A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292843" y="3714889"/>
            <a:ext cx="544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Родители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2" name="object 7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63531"/>
            <a:ext cx="10667999" cy="872836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1066800" y="1385874"/>
            <a:ext cx="10286999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r">
              <a:lnSpc>
                <a:spcPts val="213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Современные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школьники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воспринимают Интернет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не как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набор технологий,</a:t>
            </a:r>
            <a:endParaRPr sz="1800" dirty="0">
              <a:latin typeface="Calibri"/>
              <a:cs typeface="Calibri"/>
            </a:endParaRPr>
          </a:p>
          <a:p>
            <a:pPr marR="5080" algn="r">
              <a:lnSpc>
                <a:spcPts val="213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среду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обитания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6740" y="359562"/>
            <a:ext cx="6653970" cy="9956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2690" marR="5080" indent="-1190625">
              <a:lnSpc>
                <a:spcPts val="3800"/>
              </a:lnSpc>
              <a:spcBef>
                <a:spcPts val="240"/>
              </a:spcBef>
            </a:pPr>
            <a:r>
              <a:rPr lang="ru-RU" sz="3200" b="0" spc="-5" dirty="0" smtClean="0">
                <a:solidFill>
                  <a:srgbClr val="C00000"/>
                </a:solidFill>
                <a:latin typeface="Calibri"/>
                <a:cs typeface="Calibri"/>
              </a:rPr>
              <a:t>     </a:t>
            </a:r>
            <a:r>
              <a:rPr sz="3200" b="0" spc="-5" smtClean="0">
                <a:solidFill>
                  <a:srgbClr val="C00000"/>
                </a:solidFill>
                <a:latin typeface="Calibri"/>
                <a:cs typeface="Calibri"/>
              </a:rPr>
              <a:t>Цифровая </a:t>
            </a:r>
            <a:r>
              <a:rPr sz="3200" b="0" spc="-5" dirty="0">
                <a:solidFill>
                  <a:srgbClr val="C00000"/>
                </a:solidFill>
                <a:latin typeface="Calibri"/>
                <a:cs typeface="Calibri"/>
              </a:rPr>
              <a:t>личность </a:t>
            </a:r>
            <a:r>
              <a:rPr sz="3200" b="0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3200" b="0" spc="-5">
                <a:solidFill>
                  <a:srgbClr val="C00000"/>
                </a:solidFill>
                <a:latin typeface="Calibri"/>
                <a:cs typeface="Calibri"/>
              </a:rPr>
              <a:t>различных </a:t>
            </a:r>
            <a:r>
              <a:rPr sz="3200" b="0" spc="-7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3200" b="0" spc="-710" dirty="0" smtClean="0">
                <a:solidFill>
                  <a:srgbClr val="C00000"/>
                </a:solidFill>
                <a:latin typeface="Calibri"/>
                <a:cs typeface="Calibri"/>
              </a:rPr>
              <a:t>       </a:t>
            </a:r>
            <a:r>
              <a:rPr sz="3200" b="0" spc="-5" smtClean="0">
                <a:solidFill>
                  <a:srgbClr val="C00000"/>
                </a:solidFill>
                <a:latin typeface="Calibri"/>
                <a:cs typeface="Calibri"/>
              </a:rPr>
              <a:t>онлайн-контекстах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68496" y="1588744"/>
            <a:ext cx="856615" cy="1212850"/>
            <a:chOff x="1968496" y="1588744"/>
            <a:chExt cx="856615" cy="1212850"/>
          </a:xfrm>
        </p:grpSpPr>
        <p:sp>
          <p:nvSpPr>
            <p:cNvPr id="4" name="object 4"/>
            <p:cNvSpPr/>
            <p:nvPr/>
          </p:nvSpPr>
          <p:spPr>
            <a:xfrm>
              <a:off x="1981199" y="1601444"/>
              <a:ext cx="831215" cy="1187450"/>
            </a:xfrm>
            <a:custGeom>
              <a:avLst/>
              <a:gdLst/>
              <a:ahLst/>
              <a:cxnLst/>
              <a:rect l="l" t="t" r="r" b="b"/>
              <a:pathLst>
                <a:path w="831214" h="1187450">
                  <a:moveTo>
                    <a:pt x="830935" y="0"/>
                  </a:moveTo>
                  <a:lnTo>
                    <a:pt x="415467" y="415467"/>
                  </a:lnTo>
                  <a:lnTo>
                    <a:pt x="0" y="0"/>
                  </a:lnTo>
                  <a:lnTo>
                    <a:pt x="0" y="771588"/>
                  </a:lnTo>
                  <a:lnTo>
                    <a:pt x="415467" y="1187056"/>
                  </a:lnTo>
                  <a:lnTo>
                    <a:pt x="830935" y="771588"/>
                  </a:lnTo>
                  <a:lnTo>
                    <a:pt x="830935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1196" y="1601444"/>
              <a:ext cx="831215" cy="1187450"/>
            </a:xfrm>
            <a:custGeom>
              <a:avLst/>
              <a:gdLst/>
              <a:ahLst/>
              <a:cxnLst/>
              <a:rect l="l" t="t" r="r" b="b"/>
              <a:pathLst>
                <a:path w="831214" h="1187450">
                  <a:moveTo>
                    <a:pt x="830939" y="0"/>
                  </a:moveTo>
                  <a:lnTo>
                    <a:pt x="830939" y="771586"/>
                  </a:lnTo>
                  <a:lnTo>
                    <a:pt x="415469" y="1187059"/>
                  </a:lnTo>
                  <a:lnTo>
                    <a:pt x="0" y="771586"/>
                  </a:lnTo>
                  <a:lnTo>
                    <a:pt x="0" y="0"/>
                  </a:lnTo>
                  <a:lnTo>
                    <a:pt x="415469" y="415469"/>
                  </a:lnTo>
                  <a:lnTo>
                    <a:pt x="830939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34694" y="1992401"/>
            <a:ext cx="5308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90%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68496" y="1588744"/>
            <a:ext cx="8255000" cy="2198370"/>
            <a:chOff x="1968496" y="1588744"/>
            <a:chExt cx="8255000" cy="2198370"/>
          </a:xfrm>
        </p:grpSpPr>
        <p:sp>
          <p:nvSpPr>
            <p:cNvPr id="8" name="object 8"/>
            <p:cNvSpPr/>
            <p:nvPr/>
          </p:nvSpPr>
          <p:spPr>
            <a:xfrm>
              <a:off x="2812135" y="1601444"/>
              <a:ext cx="7399020" cy="772160"/>
            </a:xfrm>
            <a:custGeom>
              <a:avLst/>
              <a:gdLst/>
              <a:ahLst/>
              <a:cxnLst/>
              <a:rect l="l" t="t" r="r" b="b"/>
              <a:pathLst>
                <a:path w="7399020" h="772160">
                  <a:moveTo>
                    <a:pt x="7270064" y="0"/>
                  </a:moveTo>
                  <a:lnTo>
                    <a:pt x="0" y="0"/>
                  </a:lnTo>
                  <a:lnTo>
                    <a:pt x="0" y="771588"/>
                  </a:lnTo>
                  <a:lnTo>
                    <a:pt x="7270064" y="771588"/>
                  </a:lnTo>
                  <a:lnTo>
                    <a:pt x="7320118" y="761481"/>
                  </a:lnTo>
                  <a:lnTo>
                    <a:pt x="7360996" y="733920"/>
                  </a:lnTo>
                  <a:lnTo>
                    <a:pt x="7388557" y="693042"/>
                  </a:lnTo>
                  <a:lnTo>
                    <a:pt x="7398664" y="642988"/>
                  </a:lnTo>
                  <a:lnTo>
                    <a:pt x="7398664" y="128600"/>
                  </a:lnTo>
                  <a:lnTo>
                    <a:pt x="7388557" y="78540"/>
                  </a:lnTo>
                  <a:lnTo>
                    <a:pt x="7360996" y="37663"/>
                  </a:lnTo>
                  <a:lnTo>
                    <a:pt x="7320118" y="10105"/>
                  </a:lnTo>
                  <a:lnTo>
                    <a:pt x="7270064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12145" y="1601444"/>
              <a:ext cx="7399020" cy="772160"/>
            </a:xfrm>
            <a:custGeom>
              <a:avLst/>
              <a:gdLst/>
              <a:ahLst/>
              <a:cxnLst/>
              <a:rect l="l" t="t" r="r" b="b"/>
              <a:pathLst>
                <a:path w="7399020" h="772160">
                  <a:moveTo>
                    <a:pt x="7398654" y="128599"/>
                  </a:moveTo>
                  <a:lnTo>
                    <a:pt x="7398654" y="642986"/>
                  </a:lnTo>
                  <a:lnTo>
                    <a:pt x="7388548" y="693043"/>
                  </a:lnTo>
                  <a:lnTo>
                    <a:pt x="7360988" y="733920"/>
                  </a:lnTo>
                  <a:lnTo>
                    <a:pt x="7320111" y="761480"/>
                  </a:lnTo>
                  <a:lnTo>
                    <a:pt x="7270054" y="771586"/>
                  </a:lnTo>
                  <a:lnTo>
                    <a:pt x="0" y="771586"/>
                  </a:lnTo>
                  <a:lnTo>
                    <a:pt x="0" y="0"/>
                  </a:lnTo>
                  <a:lnTo>
                    <a:pt x="7270054" y="0"/>
                  </a:lnTo>
                  <a:lnTo>
                    <a:pt x="7320111" y="10106"/>
                  </a:lnTo>
                  <a:lnTo>
                    <a:pt x="7360988" y="37666"/>
                  </a:lnTo>
                  <a:lnTo>
                    <a:pt x="7388548" y="78542"/>
                  </a:lnTo>
                  <a:lnTo>
                    <a:pt x="7398654" y="128599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1199" y="2587358"/>
              <a:ext cx="831215" cy="1187450"/>
            </a:xfrm>
            <a:custGeom>
              <a:avLst/>
              <a:gdLst/>
              <a:ahLst/>
              <a:cxnLst/>
              <a:rect l="l" t="t" r="r" b="b"/>
              <a:pathLst>
                <a:path w="831214" h="1187450">
                  <a:moveTo>
                    <a:pt x="830935" y="0"/>
                  </a:moveTo>
                  <a:lnTo>
                    <a:pt x="415467" y="415467"/>
                  </a:lnTo>
                  <a:lnTo>
                    <a:pt x="0" y="0"/>
                  </a:lnTo>
                  <a:lnTo>
                    <a:pt x="0" y="771588"/>
                  </a:lnTo>
                  <a:lnTo>
                    <a:pt x="415467" y="1187056"/>
                  </a:lnTo>
                  <a:lnTo>
                    <a:pt x="830935" y="771588"/>
                  </a:lnTo>
                  <a:lnTo>
                    <a:pt x="830935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81196" y="2587358"/>
              <a:ext cx="831215" cy="1187450"/>
            </a:xfrm>
            <a:custGeom>
              <a:avLst/>
              <a:gdLst/>
              <a:ahLst/>
              <a:cxnLst/>
              <a:rect l="l" t="t" r="r" b="b"/>
              <a:pathLst>
                <a:path w="831214" h="1187450">
                  <a:moveTo>
                    <a:pt x="830939" y="0"/>
                  </a:moveTo>
                  <a:lnTo>
                    <a:pt x="830939" y="771586"/>
                  </a:lnTo>
                  <a:lnTo>
                    <a:pt x="415469" y="1187058"/>
                  </a:lnTo>
                  <a:lnTo>
                    <a:pt x="0" y="771586"/>
                  </a:lnTo>
                  <a:lnTo>
                    <a:pt x="0" y="0"/>
                  </a:lnTo>
                  <a:lnTo>
                    <a:pt x="415469" y="415469"/>
                  </a:lnTo>
                  <a:lnTo>
                    <a:pt x="830939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34694" y="2978315"/>
            <a:ext cx="5308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99445" y="2574658"/>
            <a:ext cx="7424420" cy="797560"/>
            <a:chOff x="2799445" y="2574658"/>
            <a:chExt cx="7424420" cy="797560"/>
          </a:xfrm>
        </p:grpSpPr>
        <p:sp>
          <p:nvSpPr>
            <p:cNvPr id="14" name="object 14"/>
            <p:cNvSpPr/>
            <p:nvPr/>
          </p:nvSpPr>
          <p:spPr>
            <a:xfrm>
              <a:off x="2812135" y="2587358"/>
              <a:ext cx="7399020" cy="772160"/>
            </a:xfrm>
            <a:custGeom>
              <a:avLst/>
              <a:gdLst/>
              <a:ahLst/>
              <a:cxnLst/>
              <a:rect l="l" t="t" r="r" b="b"/>
              <a:pathLst>
                <a:path w="7399020" h="772160">
                  <a:moveTo>
                    <a:pt x="7270064" y="0"/>
                  </a:moveTo>
                  <a:lnTo>
                    <a:pt x="0" y="0"/>
                  </a:lnTo>
                  <a:lnTo>
                    <a:pt x="0" y="771588"/>
                  </a:lnTo>
                  <a:lnTo>
                    <a:pt x="7270064" y="771588"/>
                  </a:lnTo>
                  <a:lnTo>
                    <a:pt x="7320118" y="761481"/>
                  </a:lnTo>
                  <a:lnTo>
                    <a:pt x="7360996" y="733920"/>
                  </a:lnTo>
                  <a:lnTo>
                    <a:pt x="7388557" y="693042"/>
                  </a:lnTo>
                  <a:lnTo>
                    <a:pt x="7398664" y="642988"/>
                  </a:lnTo>
                  <a:lnTo>
                    <a:pt x="7398664" y="128600"/>
                  </a:lnTo>
                  <a:lnTo>
                    <a:pt x="7388557" y="78545"/>
                  </a:lnTo>
                  <a:lnTo>
                    <a:pt x="7360996" y="37668"/>
                  </a:lnTo>
                  <a:lnTo>
                    <a:pt x="7320118" y="10106"/>
                  </a:lnTo>
                  <a:lnTo>
                    <a:pt x="7270064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12145" y="2587358"/>
              <a:ext cx="7399020" cy="772160"/>
            </a:xfrm>
            <a:custGeom>
              <a:avLst/>
              <a:gdLst/>
              <a:ahLst/>
              <a:cxnLst/>
              <a:rect l="l" t="t" r="r" b="b"/>
              <a:pathLst>
                <a:path w="7399020" h="772160">
                  <a:moveTo>
                    <a:pt x="7398654" y="128599"/>
                  </a:moveTo>
                  <a:lnTo>
                    <a:pt x="7398654" y="642986"/>
                  </a:lnTo>
                  <a:lnTo>
                    <a:pt x="7388548" y="693043"/>
                  </a:lnTo>
                  <a:lnTo>
                    <a:pt x="7360988" y="733920"/>
                  </a:lnTo>
                  <a:lnTo>
                    <a:pt x="7320111" y="761480"/>
                  </a:lnTo>
                  <a:lnTo>
                    <a:pt x="7270054" y="771586"/>
                  </a:lnTo>
                  <a:lnTo>
                    <a:pt x="0" y="771586"/>
                  </a:lnTo>
                  <a:lnTo>
                    <a:pt x="0" y="0"/>
                  </a:lnTo>
                  <a:lnTo>
                    <a:pt x="7270054" y="0"/>
                  </a:lnTo>
                  <a:lnTo>
                    <a:pt x="7320111" y="10106"/>
                  </a:lnTo>
                  <a:lnTo>
                    <a:pt x="7360988" y="37666"/>
                  </a:lnTo>
                  <a:lnTo>
                    <a:pt x="7388548" y="78542"/>
                  </a:lnTo>
                  <a:lnTo>
                    <a:pt x="7398654" y="128599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70123" y="1611820"/>
            <a:ext cx="6475095" cy="169481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500"/>
              </a:lnSpc>
              <a:spcBef>
                <a:spcPts val="500"/>
              </a:spcBef>
              <a:buFont typeface="Calibri"/>
              <a:buChar char="•"/>
              <a:tabLst>
                <a:tab pos="309880" algn="l"/>
                <a:tab pos="310515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подростков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имеют</a:t>
            </a:r>
            <a:r>
              <a:rPr sz="2400" dirty="0">
                <a:latin typeface="Calibri"/>
                <a:cs typeface="Calibri"/>
              </a:rPr>
              <a:t> свой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профиль</a:t>
            </a:r>
            <a:r>
              <a:rPr sz="2400" dirty="0">
                <a:latin typeface="Calibri"/>
                <a:cs typeface="Calibri"/>
              </a:rPr>
              <a:t> в </a:t>
            </a:r>
            <a:r>
              <a:rPr sz="2400" spc="-5" dirty="0">
                <a:latin typeface="Calibri"/>
                <a:cs typeface="Calibri"/>
              </a:rPr>
              <a:t>социальных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сетях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Char char="•"/>
            </a:pPr>
            <a:endParaRPr sz="2250">
              <a:latin typeface="Calibri"/>
              <a:cs typeface="Calibri"/>
            </a:endParaRPr>
          </a:p>
          <a:p>
            <a:pPr marL="241300" marR="49530" indent="-228600">
              <a:lnSpc>
                <a:spcPts val="2500"/>
              </a:lnSpc>
              <a:buFont typeface="Calibri"/>
              <a:buChar char="•"/>
              <a:tabLst>
                <a:tab pos="309880" algn="l"/>
                <a:tab pos="310515" algn="l"/>
                <a:tab pos="1943735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пользуются	различными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мессенджерами</a:t>
            </a:r>
            <a:r>
              <a:rPr sz="2400" dirty="0">
                <a:latin typeface="Calibri"/>
                <a:cs typeface="Calibri"/>
              </a:rPr>
              <a:t> и</a:t>
            </a:r>
            <a:r>
              <a:rPr sz="2400" spc="-5" dirty="0">
                <a:latin typeface="Calibri"/>
                <a:cs typeface="Calibri"/>
              </a:rPr>
              <a:t> IP-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телефонией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68496" y="3560571"/>
            <a:ext cx="856615" cy="1212850"/>
            <a:chOff x="1968496" y="3560571"/>
            <a:chExt cx="856615" cy="1212850"/>
          </a:xfrm>
        </p:grpSpPr>
        <p:sp>
          <p:nvSpPr>
            <p:cNvPr id="18" name="object 18"/>
            <p:cNvSpPr/>
            <p:nvPr/>
          </p:nvSpPr>
          <p:spPr>
            <a:xfrm>
              <a:off x="1981199" y="3573271"/>
              <a:ext cx="831215" cy="1187450"/>
            </a:xfrm>
            <a:custGeom>
              <a:avLst/>
              <a:gdLst/>
              <a:ahLst/>
              <a:cxnLst/>
              <a:rect l="l" t="t" r="r" b="b"/>
              <a:pathLst>
                <a:path w="831214" h="1187450">
                  <a:moveTo>
                    <a:pt x="830935" y="0"/>
                  </a:moveTo>
                  <a:lnTo>
                    <a:pt x="415467" y="415467"/>
                  </a:lnTo>
                  <a:lnTo>
                    <a:pt x="0" y="0"/>
                  </a:lnTo>
                  <a:lnTo>
                    <a:pt x="0" y="771588"/>
                  </a:lnTo>
                  <a:lnTo>
                    <a:pt x="415467" y="1187056"/>
                  </a:lnTo>
                  <a:lnTo>
                    <a:pt x="830935" y="771588"/>
                  </a:lnTo>
                  <a:lnTo>
                    <a:pt x="830935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81196" y="3573271"/>
              <a:ext cx="831215" cy="1187450"/>
            </a:xfrm>
            <a:custGeom>
              <a:avLst/>
              <a:gdLst/>
              <a:ahLst/>
              <a:cxnLst/>
              <a:rect l="l" t="t" r="r" b="b"/>
              <a:pathLst>
                <a:path w="831214" h="1187450">
                  <a:moveTo>
                    <a:pt x="830939" y="0"/>
                  </a:moveTo>
                  <a:lnTo>
                    <a:pt x="830939" y="771586"/>
                  </a:lnTo>
                  <a:lnTo>
                    <a:pt x="415469" y="1187059"/>
                  </a:lnTo>
                  <a:lnTo>
                    <a:pt x="0" y="771586"/>
                  </a:lnTo>
                  <a:lnTo>
                    <a:pt x="0" y="0"/>
                  </a:lnTo>
                  <a:lnTo>
                    <a:pt x="415469" y="415469"/>
                  </a:lnTo>
                  <a:lnTo>
                    <a:pt x="830939" y="0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134694" y="3964241"/>
            <a:ext cx="5308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33%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799445" y="3560572"/>
            <a:ext cx="7424420" cy="797560"/>
            <a:chOff x="2799445" y="3560572"/>
            <a:chExt cx="7424420" cy="797560"/>
          </a:xfrm>
        </p:grpSpPr>
        <p:sp>
          <p:nvSpPr>
            <p:cNvPr id="22" name="object 22"/>
            <p:cNvSpPr/>
            <p:nvPr/>
          </p:nvSpPr>
          <p:spPr>
            <a:xfrm>
              <a:off x="2812135" y="3573272"/>
              <a:ext cx="7399020" cy="772160"/>
            </a:xfrm>
            <a:custGeom>
              <a:avLst/>
              <a:gdLst/>
              <a:ahLst/>
              <a:cxnLst/>
              <a:rect l="l" t="t" r="r" b="b"/>
              <a:pathLst>
                <a:path w="7399020" h="772160">
                  <a:moveTo>
                    <a:pt x="7270064" y="0"/>
                  </a:moveTo>
                  <a:lnTo>
                    <a:pt x="0" y="0"/>
                  </a:lnTo>
                  <a:lnTo>
                    <a:pt x="0" y="771588"/>
                  </a:lnTo>
                  <a:lnTo>
                    <a:pt x="7270064" y="771588"/>
                  </a:lnTo>
                  <a:lnTo>
                    <a:pt x="7320118" y="761481"/>
                  </a:lnTo>
                  <a:lnTo>
                    <a:pt x="7360996" y="733920"/>
                  </a:lnTo>
                  <a:lnTo>
                    <a:pt x="7388557" y="693042"/>
                  </a:lnTo>
                  <a:lnTo>
                    <a:pt x="7398664" y="642988"/>
                  </a:lnTo>
                  <a:lnTo>
                    <a:pt x="7398664" y="128600"/>
                  </a:lnTo>
                  <a:lnTo>
                    <a:pt x="7388557" y="78545"/>
                  </a:lnTo>
                  <a:lnTo>
                    <a:pt x="7360996" y="37668"/>
                  </a:lnTo>
                  <a:lnTo>
                    <a:pt x="7320118" y="10106"/>
                  </a:lnTo>
                  <a:lnTo>
                    <a:pt x="7270064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2145" y="3573272"/>
              <a:ext cx="7399020" cy="772160"/>
            </a:xfrm>
            <a:custGeom>
              <a:avLst/>
              <a:gdLst/>
              <a:ahLst/>
              <a:cxnLst/>
              <a:rect l="l" t="t" r="r" b="b"/>
              <a:pathLst>
                <a:path w="7399020" h="772160">
                  <a:moveTo>
                    <a:pt x="7398654" y="128599"/>
                  </a:moveTo>
                  <a:lnTo>
                    <a:pt x="7398654" y="642986"/>
                  </a:lnTo>
                  <a:lnTo>
                    <a:pt x="7388548" y="693043"/>
                  </a:lnTo>
                  <a:lnTo>
                    <a:pt x="7360988" y="733920"/>
                  </a:lnTo>
                  <a:lnTo>
                    <a:pt x="7320111" y="761480"/>
                  </a:lnTo>
                  <a:lnTo>
                    <a:pt x="7270054" y="771586"/>
                  </a:lnTo>
                  <a:lnTo>
                    <a:pt x="0" y="771586"/>
                  </a:lnTo>
                  <a:lnTo>
                    <a:pt x="0" y="0"/>
                  </a:lnTo>
                  <a:lnTo>
                    <a:pt x="7270054" y="0"/>
                  </a:lnTo>
                  <a:lnTo>
                    <a:pt x="7320111" y="10106"/>
                  </a:lnTo>
                  <a:lnTo>
                    <a:pt x="7360988" y="37665"/>
                  </a:lnTo>
                  <a:lnTo>
                    <a:pt x="7388548" y="78542"/>
                  </a:lnTo>
                  <a:lnTo>
                    <a:pt x="7398654" y="128599"/>
                  </a:lnTo>
                  <a:close/>
                </a:path>
              </a:pathLst>
            </a:custGeom>
            <a:ln w="2539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970123" y="3748252"/>
            <a:ext cx="5111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активные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участники чатов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форумов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734324" y="4748339"/>
            <a:ext cx="8241030" cy="1844039"/>
            <a:chOff x="1734324" y="4748339"/>
            <a:chExt cx="8241030" cy="1844039"/>
          </a:xfrm>
        </p:grpSpPr>
        <p:sp>
          <p:nvSpPr>
            <p:cNvPr id="28" name="object 28"/>
            <p:cNvSpPr/>
            <p:nvPr/>
          </p:nvSpPr>
          <p:spPr>
            <a:xfrm>
              <a:off x="1747024" y="4761039"/>
              <a:ext cx="8215630" cy="1818639"/>
            </a:xfrm>
            <a:custGeom>
              <a:avLst/>
              <a:gdLst/>
              <a:ahLst/>
              <a:cxnLst/>
              <a:rect l="l" t="t" r="r" b="b"/>
              <a:pathLst>
                <a:path w="8215630" h="1818640">
                  <a:moveTo>
                    <a:pt x="7912430" y="0"/>
                  </a:moveTo>
                  <a:lnTo>
                    <a:pt x="303034" y="0"/>
                  </a:lnTo>
                  <a:lnTo>
                    <a:pt x="253881" y="3966"/>
                  </a:lnTo>
                  <a:lnTo>
                    <a:pt x="207252" y="15448"/>
                  </a:lnTo>
                  <a:lnTo>
                    <a:pt x="163773" y="33824"/>
                  </a:lnTo>
                  <a:lnTo>
                    <a:pt x="124066" y="58468"/>
                  </a:lnTo>
                  <a:lnTo>
                    <a:pt x="88757" y="88757"/>
                  </a:lnTo>
                  <a:lnTo>
                    <a:pt x="58468" y="124066"/>
                  </a:lnTo>
                  <a:lnTo>
                    <a:pt x="33824" y="163773"/>
                  </a:lnTo>
                  <a:lnTo>
                    <a:pt x="15448" y="207252"/>
                  </a:lnTo>
                  <a:lnTo>
                    <a:pt x="3966" y="253881"/>
                  </a:lnTo>
                  <a:lnTo>
                    <a:pt x="0" y="303034"/>
                  </a:lnTo>
                  <a:lnTo>
                    <a:pt x="0" y="1515143"/>
                  </a:lnTo>
                  <a:lnTo>
                    <a:pt x="3966" y="1564296"/>
                  </a:lnTo>
                  <a:lnTo>
                    <a:pt x="15448" y="1610925"/>
                  </a:lnTo>
                  <a:lnTo>
                    <a:pt x="33824" y="1654405"/>
                  </a:lnTo>
                  <a:lnTo>
                    <a:pt x="58468" y="1694112"/>
                  </a:lnTo>
                  <a:lnTo>
                    <a:pt x="88757" y="1729421"/>
                  </a:lnTo>
                  <a:lnTo>
                    <a:pt x="124066" y="1759710"/>
                  </a:lnTo>
                  <a:lnTo>
                    <a:pt x="163773" y="1784354"/>
                  </a:lnTo>
                  <a:lnTo>
                    <a:pt x="207252" y="1802729"/>
                  </a:lnTo>
                  <a:lnTo>
                    <a:pt x="253881" y="1814212"/>
                  </a:lnTo>
                  <a:lnTo>
                    <a:pt x="303034" y="1818178"/>
                  </a:lnTo>
                  <a:lnTo>
                    <a:pt x="7912430" y="1818178"/>
                  </a:lnTo>
                  <a:lnTo>
                    <a:pt x="7961583" y="1814212"/>
                  </a:lnTo>
                  <a:lnTo>
                    <a:pt x="8008212" y="1802729"/>
                  </a:lnTo>
                  <a:lnTo>
                    <a:pt x="8051691" y="1784354"/>
                  </a:lnTo>
                  <a:lnTo>
                    <a:pt x="8091398" y="1759710"/>
                  </a:lnTo>
                  <a:lnTo>
                    <a:pt x="8126707" y="1729421"/>
                  </a:lnTo>
                  <a:lnTo>
                    <a:pt x="8156996" y="1694112"/>
                  </a:lnTo>
                  <a:lnTo>
                    <a:pt x="8181640" y="1654405"/>
                  </a:lnTo>
                  <a:lnTo>
                    <a:pt x="8200015" y="1610925"/>
                  </a:lnTo>
                  <a:lnTo>
                    <a:pt x="8211498" y="1564296"/>
                  </a:lnTo>
                  <a:lnTo>
                    <a:pt x="8215464" y="1515143"/>
                  </a:lnTo>
                  <a:lnTo>
                    <a:pt x="8215464" y="303034"/>
                  </a:lnTo>
                  <a:lnTo>
                    <a:pt x="8211498" y="253881"/>
                  </a:lnTo>
                  <a:lnTo>
                    <a:pt x="8200015" y="207252"/>
                  </a:lnTo>
                  <a:lnTo>
                    <a:pt x="8181640" y="163773"/>
                  </a:lnTo>
                  <a:lnTo>
                    <a:pt x="8156996" y="124066"/>
                  </a:lnTo>
                  <a:lnTo>
                    <a:pt x="8126707" y="88757"/>
                  </a:lnTo>
                  <a:lnTo>
                    <a:pt x="8091398" y="58468"/>
                  </a:lnTo>
                  <a:lnTo>
                    <a:pt x="8051691" y="33824"/>
                  </a:lnTo>
                  <a:lnTo>
                    <a:pt x="8008212" y="15448"/>
                  </a:lnTo>
                  <a:lnTo>
                    <a:pt x="7961583" y="3966"/>
                  </a:lnTo>
                  <a:lnTo>
                    <a:pt x="7912430" y="0"/>
                  </a:lnTo>
                  <a:close/>
                </a:path>
              </a:pathLst>
            </a:custGeom>
            <a:solidFill>
              <a:srgbClr val="6095C9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47024" y="4761039"/>
              <a:ext cx="8215630" cy="1818639"/>
            </a:xfrm>
            <a:custGeom>
              <a:avLst/>
              <a:gdLst/>
              <a:ahLst/>
              <a:cxnLst/>
              <a:rect l="l" t="t" r="r" b="b"/>
              <a:pathLst>
                <a:path w="8215630" h="1818640">
                  <a:moveTo>
                    <a:pt x="0" y="303035"/>
                  </a:moveTo>
                  <a:lnTo>
                    <a:pt x="3966" y="253881"/>
                  </a:lnTo>
                  <a:lnTo>
                    <a:pt x="15448" y="207253"/>
                  </a:lnTo>
                  <a:lnTo>
                    <a:pt x="33824" y="163773"/>
                  </a:lnTo>
                  <a:lnTo>
                    <a:pt x="58468" y="124066"/>
                  </a:lnTo>
                  <a:lnTo>
                    <a:pt x="88757" y="88757"/>
                  </a:lnTo>
                  <a:lnTo>
                    <a:pt x="124066" y="58468"/>
                  </a:lnTo>
                  <a:lnTo>
                    <a:pt x="163773" y="33824"/>
                  </a:lnTo>
                  <a:lnTo>
                    <a:pt x="207253" y="15448"/>
                  </a:lnTo>
                  <a:lnTo>
                    <a:pt x="253881" y="3966"/>
                  </a:lnTo>
                  <a:lnTo>
                    <a:pt x="303035" y="0"/>
                  </a:lnTo>
                  <a:lnTo>
                    <a:pt x="7912434" y="0"/>
                  </a:lnTo>
                  <a:lnTo>
                    <a:pt x="7961587" y="3966"/>
                  </a:lnTo>
                  <a:lnTo>
                    <a:pt x="8008215" y="15448"/>
                  </a:lnTo>
                  <a:lnTo>
                    <a:pt x="8051694" y="33824"/>
                  </a:lnTo>
                  <a:lnTo>
                    <a:pt x="8091400" y="58468"/>
                  </a:lnTo>
                  <a:lnTo>
                    <a:pt x="8126709" y="88757"/>
                  </a:lnTo>
                  <a:lnTo>
                    <a:pt x="8156997" y="124066"/>
                  </a:lnTo>
                  <a:lnTo>
                    <a:pt x="8181640" y="163773"/>
                  </a:lnTo>
                  <a:lnTo>
                    <a:pt x="8200015" y="207253"/>
                  </a:lnTo>
                  <a:lnTo>
                    <a:pt x="8211497" y="253881"/>
                  </a:lnTo>
                  <a:lnTo>
                    <a:pt x="8215464" y="303035"/>
                  </a:lnTo>
                  <a:lnTo>
                    <a:pt x="8215464" y="1515138"/>
                  </a:lnTo>
                  <a:lnTo>
                    <a:pt x="8211497" y="1564292"/>
                  </a:lnTo>
                  <a:lnTo>
                    <a:pt x="8200015" y="1610921"/>
                  </a:lnTo>
                  <a:lnTo>
                    <a:pt x="8181640" y="1654401"/>
                  </a:lnTo>
                  <a:lnTo>
                    <a:pt x="8156997" y="1694108"/>
                  </a:lnTo>
                  <a:lnTo>
                    <a:pt x="8126709" y="1729418"/>
                  </a:lnTo>
                  <a:lnTo>
                    <a:pt x="8091400" y="1759708"/>
                  </a:lnTo>
                  <a:lnTo>
                    <a:pt x="8051694" y="1784353"/>
                  </a:lnTo>
                  <a:lnTo>
                    <a:pt x="8008215" y="1802729"/>
                  </a:lnTo>
                  <a:lnTo>
                    <a:pt x="7961587" y="1814212"/>
                  </a:lnTo>
                  <a:lnTo>
                    <a:pt x="7912434" y="1818178"/>
                  </a:lnTo>
                  <a:lnTo>
                    <a:pt x="303035" y="1818178"/>
                  </a:lnTo>
                  <a:lnTo>
                    <a:pt x="253881" y="1814212"/>
                  </a:lnTo>
                  <a:lnTo>
                    <a:pt x="207253" y="1802729"/>
                  </a:lnTo>
                  <a:lnTo>
                    <a:pt x="163773" y="1784353"/>
                  </a:lnTo>
                  <a:lnTo>
                    <a:pt x="124066" y="1759708"/>
                  </a:lnTo>
                  <a:lnTo>
                    <a:pt x="88757" y="1729418"/>
                  </a:lnTo>
                  <a:lnTo>
                    <a:pt x="58468" y="1694108"/>
                  </a:lnTo>
                  <a:lnTo>
                    <a:pt x="33824" y="1654401"/>
                  </a:lnTo>
                  <a:lnTo>
                    <a:pt x="15448" y="1610921"/>
                  </a:lnTo>
                  <a:lnTo>
                    <a:pt x="3966" y="1564292"/>
                  </a:lnTo>
                  <a:lnTo>
                    <a:pt x="0" y="1515138"/>
                  </a:lnTo>
                  <a:lnTo>
                    <a:pt x="0" y="30303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903095" y="4908003"/>
            <a:ext cx="7818120" cy="14884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37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Когнитивные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личностные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изменения,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которые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появляются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вследствие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длительного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погружения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эти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контексты,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находят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яркое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воплощение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порождаемых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ими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феноменах: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интернет-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зависимость,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многозадачность,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приватность,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фейсбук-депрессия,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номофобия,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селфизм,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медиавирусы,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интернет-мемы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др.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977</Words>
  <Application>Microsoft Office PowerPoint</Application>
  <PresentationFormat>Произвольный</PresentationFormat>
  <Paragraphs>149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Цифровая социализация: как быть в диалоге с ребенком.            Докладчик:  медицинский психолог  БУ «Нижневартовская психоневрологическая больница» Павлова Ульяна </vt:lpstr>
      <vt:lpstr>Два мира современного ребенка</vt:lpstr>
      <vt:lpstr>          Поколение Альфа: будущее уже рядом</vt:lpstr>
      <vt:lpstr>           Личное онлайн пространство ребенка:                                                                                                                                                                                                                                                                          семья «за кадром»</vt:lpstr>
      <vt:lpstr>            Цифровой разрыв между поколениями.</vt:lpstr>
      <vt:lpstr>Изменение механизмов формирования личности</vt:lpstr>
      <vt:lpstr>Цифровая социализация</vt:lpstr>
      <vt:lpstr>Изменение образа жизни  российских школьников</vt:lpstr>
      <vt:lpstr>     Цифровая личность в различных         онлайн-контекстах</vt:lpstr>
      <vt:lpstr>            Смешанная форма социализации. </vt:lpstr>
      <vt:lpstr>Виды агрессии в интернете ФЛЕЙМИНГ – разжигание спора, публичные оскорбления  и эмоциональный обмен репликами в интернете между  участниками в равных позициях.</vt:lpstr>
      <vt:lpstr>Положительное воздействие:  - возможность быть социально активным</vt:lpstr>
      <vt:lpstr>Секстинг и груминг</vt:lpstr>
      <vt:lpstr>                Сугубо негативное воздействие. </vt:lpstr>
      <vt:lpstr>                 Добро или зло?</vt:lpstr>
      <vt:lpstr>Вызовы образованию: индикаторы низкой цифровой компетентности</vt:lpstr>
      <vt:lpstr>Вызовы родителям: индикаторы низкой цифровой компетентности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образа жизни  российских школьников</dc:title>
  <dc:creator>COMP</dc:creator>
  <cp:lastModifiedBy>Admin</cp:lastModifiedBy>
  <cp:revision>22</cp:revision>
  <cp:lastPrinted>2021-04-22T04:06:31Z</cp:lastPrinted>
  <dcterms:created xsi:type="dcterms:W3CDTF">2021-04-21T11:22:50Z</dcterms:created>
  <dcterms:modified xsi:type="dcterms:W3CDTF">2021-05-21T09:45:13Z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2021-04-21T00:00:00Z</vt:filetime>
  </property>
</Properties>
</file>