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84C47A-DEAA-49C3-BC81-45A33BD980CD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7C588C1-E7F5-46EF-B9F9-746A3854D196}">
      <dgm:prSet/>
      <dgm:spPr/>
      <dgm:t>
        <a:bodyPr/>
        <a:lstStyle/>
        <a:p>
          <a:r>
            <a:rPr lang="ru-RU"/>
            <a:t>Мотивация группы, установление равноправных, заинтересованных отношений.</a:t>
          </a:r>
          <a:endParaRPr lang="en-US"/>
        </a:p>
      </dgm:t>
    </dgm:pt>
    <dgm:pt modelId="{60F1DFB0-8052-4CF3-874B-4A51754C8B43}" type="parTrans" cxnId="{FA8F1BD4-4FC4-4E62-98A4-79D3AA8A6280}">
      <dgm:prSet/>
      <dgm:spPr/>
      <dgm:t>
        <a:bodyPr/>
        <a:lstStyle/>
        <a:p>
          <a:endParaRPr lang="en-US"/>
        </a:p>
      </dgm:t>
    </dgm:pt>
    <dgm:pt modelId="{13E54256-0C04-41BD-AF66-063B6D98B1F9}" type="sibTrans" cxnId="{FA8F1BD4-4FC4-4E62-98A4-79D3AA8A6280}">
      <dgm:prSet/>
      <dgm:spPr/>
      <dgm:t>
        <a:bodyPr/>
        <a:lstStyle/>
        <a:p>
          <a:endParaRPr lang="en-US"/>
        </a:p>
      </dgm:t>
    </dgm:pt>
    <dgm:pt modelId="{1AACFA88-B056-460F-B073-890D1DAF9257}">
      <dgm:prSet/>
      <dgm:spPr/>
      <dgm:t>
        <a:bodyPr/>
        <a:lstStyle/>
        <a:p>
          <a:r>
            <a:rPr lang="ru-RU"/>
            <a:t>Анализ стиля жизни семьи (клиентов).</a:t>
          </a:r>
          <a:endParaRPr lang="en-US"/>
        </a:p>
      </dgm:t>
    </dgm:pt>
    <dgm:pt modelId="{D97E86E4-E4CF-4947-B233-6EB145E485BE}" type="parTrans" cxnId="{6BCCBCE4-72D1-4AA3-8539-C8F0B8DFD7A7}">
      <dgm:prSet/>
      <dgm:spPr/>
      <dgm:t>
        <a:bodyPr/>
        <a:lstStyle/>
        <a:p>
          <a:endParaRPr lang="en-US"/>
        </a:p>
      </dgm:t>
    </dgm:pt>
    <dgm:pt modelId="{662E0BE2-0BE7-485D-B630-3C3315FD5847}" type="sibTrans" cxnId="{6BCCBCE4-72D1-4AA3-8539-C8F0B8DFD7A7}">
      <dgm:prSet/>
      <dgm:spPr/>
      <dgm:t>
        <a:bodyPr/>
        <a:lstStyle/>
        <a:p>
          <a:endParaRPr lang="en-US"/>
        </a:p>
      </dgm:t>
    </dgm:pt>
    <dgm:pt modelId="{47144508-953B-495C-9404-3371E8D4C2FA}">
      <dgm:prSet/>
      <dgm:spPr/>
      <dgm:t>
        <a:bodyPr/>
        <a:lstStyle/>
        <a:p>
          <a:r>
            <a:rPr lang="ru-RU"/>
            <a:t>Интерпретация стиля жизни, способствующая пониманию его сущности.</a:t>
          </a:r>
          <a:endParaRPr lang="en-US"/>
        </a:p>
      </dgm:t>
    </dgm:pt>
    <dgm:pt modelId="{0751A18E-5CFA-487A-AFF7-A6AE5DB12093}" type="parTrans" cxnId="{07E0EEFC-7625-499D-BE0E-26723E248617}">
      <dgm:prSet/>
      <dgm:spPr/>
      <dgm:t>
        <a:bodyPr/>
        <a:lstStyle/>
        <a:p>
          <a:endParaRPr lang="en-US"/>
        </a:p>
      </dgm:t>
    </dgm:pt>
    <dgm:pt modelId="{98B72975-6EBF-4E24-B921-0AFCCAC5CD8C}" type="sibTrans" cxnId="{07E0EEFC-7625-499D-BE0E-26723E248617}">
      <dgm:prSet/>
      <dgm:spPr/>
      <dgm:t>
        <a:bodyPr/>
        <a:lstStyle/>
        <a:p>
          <a:endParaRPr lang="en-US"/>
        </a:p>
      </dgm:t>
    </dgm:pt>
    <dgm:pt modelId="{22AA249D-9379-4F61-8BC9-4D51B0198912}">
      <dgm:prSet/>
      <dgm:spPr/>
      <dgm:t>
        <a:bodyPr/>
        <a:lstStyle/>
        <a:p>
          <a:r>
            <a:rPr lang="ru-RU"/>
            <a:t>Переориентация клиента, сопровождающаяся изменением поведения.</a:t>
          </a:r>
          <a:endParaRPr lang="en-US"/>
        </a:p>
      </dgm:t>
    </dgm:pt>
    <dgm:pt modelId="{40705C3B-0F5C-42C9-8798-CD7AFF7506FD}" type="parTrans" cxnId="{83222B99-29A0-45A5-A611-3CD29F6BB16A}">
      <dgm:prSet/>
      <dgm:spPr/>
      <dgm:t>
        <a:bodyPr/>
        <a:lstStyle/>
        <a:p>
          <a:endParaRPr lang="en-US"/>
        </a:p>
      </dgm:t>
    </dgm:pt>
    <dgm:pt modelId="{C006FEEE-E777-4867-A063-46A51A87FF12}" type="sibTrans" cxnId="{83222B99-29A0-45A5-A611-3CD29F6BB16A}">
      <dgm:prSet/>
      <dgm:spPr/>
      <dgm:t>
        <a:bodyPr/>
        <a:lstStyle/>
        <a:p>
          <a:endParaRPr lang="en-US"/>
        </a:p>
      </dgm:t>
    </dgm:pt>
    <dgm:pt modelId="{5FA52BF4-BFB8-4D86-8E85-5076ACBECA26}" type="pres">
      <dgm:prSet presAssocID="{C884C47A-DEAA-49C3-BC81-45A33BD980C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612431-06EE-42DC-99BE-00A7593DB5D5}" type="pres">
      <dgm:prSet presAssocID="{C884C47A-DEAA-49C3-BC81-45A33BD980CD}" presName="diamond" presStyleLbl="bgShp" presStyleIdx="0" presStyleCnt="1"/>
      <dgm:spPr/>
    </dgm:pt>
    <dgm:pt modelId="{11CA0924-D07F-4C98-9FC7-D8949E819D8C}" type="pres">
      <dgm:prSet presAssocID="{C884C47A-DEAA-49C3-BC81-45A33BD980CD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9470B-6920-4208-94DE-DA080DCE0DD3}" type="pres">
      <dgm:prSet presAssocID="{C884C47A-DEAA-49C3-BC81-45A33BD980C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24A290-799D-4000-BC3C-CB43A7494BD4}" type="pres">
      <dgm:prSet presAssocID="{C884C47A-DEAA-49C3-BC81-45A33BD980C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9ECFA-34CD-47CE-9D5F-E1797E31239F}" type="pres">
      <dgm:prSet presAssocID="{C884C47A-DEAA-49C3-BC81-45A33BD980C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CCBCE4-72D1-4AA3-8539-C8F0B8DFD7A7}" srcId="{C884C47A-DEAA-49C3-BC81-45A33BD980CD}" destId="{1AACFA88-B056-460F-B073-890D1DAF9257}" srcOrd="1" destOrd="0" parTransId="{D97E86E4-E4CF-4947-B233-6EB145E485BE}" sibTransId="{662E0BE2-0BE7-485D-B630-3C3315FD5847}"/>
    <dgm:cxn modelId="{FA8F1BD4-4FC4-4E62-98A4-79D3AA8A6280}" srcId="{C884C47A-DEAA-49C3-BC81-45A33BD980CD}" destId="{17C588C1-E7F5-46EF-B9F9-746A3854D196}" srcOrd="0" destOrd="0" parTransId="{60F1DFB0-8052-4CF3-874B-4A51754C8B43}" sibTransId="{13E54256-0C04-41BD-AF66-063B6D98B1F9}"/>
    <dgm:cxn modelId="{B7B8FFA4-6E1F-48B1-8618-82E677675C09}" type="presOf" srcId="{17C588C1-E7F5-46EF-B9F9-746A3854D196}" destId="{11CA0924-D07F-4C98-9FC7-D8949E819D8C}" srcOrd="0" destOrd="0" presId="urn:microsoft.com/office/officeart/2005/8/layout/matrix3"/>
    <dgm:cxn modelId="{83222B99-29A0-45A5-A611-3CD29F6BB16A}" srcId="{C884C47A-DEAA-49C3-BC81-45A33BD980CD}" destId="{22AA249D-9379-4F61-8BC9-4D51B0198912}" srcOrd="3" destOrd="0" parTransId="{40705C3B-0F5C-42C9-8798-CD7AFF7506FD}" sibTransId="{C006FEEE-E777-4867-A063-46A51A87FF12}"/>
    <dgm:cxn modelId="{7A57A3A0-E684-4F86-B007-78C308A56677}" type="presOf" srcId="{47144508-953B-495C-9404-3371E8D4C2FA}" destId="{0924A290-799D-4000-BC3C-CB43A7494BD4}" srcOrd="0" destOrd="0" presId="urn:microsoft.com/office/officeart/2005/8/layout/matrix3"/>
    <dgm:cxn modelId="{07E0EEFC-7625-499D-BE0E-26723E248617}" srcId="{C884C47A-DEAA-49C3-BC81-45A33BD980CD}" destId="{47144508-953B-495C-9404-3371E8D4C2FA}" srcOrd="2" destOrd="0" parTransId="{0751A18E-5CFA-487A-AFF7-A6AE5DB12093}" sibTransId="{98B72975-6EBF-4E24-B921-0AFCCAC5CD8C}"/>
    <dgm:cxn modelId="{EDE9E13E-1FFF-4DEC-A699-002B45345C40}" type="presOf" srcId="{22AA249D-9379-4F61-8BC9-4D51B0198912}" destId="{81F9ECFA-34CD-47CE-9D5F-E1797E31239F}" srcOrd="0" destOrd="0" presId="urn:microsoft.com/office/officeart/2005/8/layout/matrix3"/>
    <dgm:cxn modelId="{752EAFBD-9EF5-4FAA-AAAA-205CF456E18D}" type="presOf" srcId="{1AACFA88-B056-460F-B073-890D1DAF9257}" destId="{9EC9470B-6920-4208-94DE-DA080DCE0DD3}" srcOrd="0" destOrd="0" presId="urn:microsoft.com/office/officeart/2005/8/layout/matrix3"/>
    <dgm:cxn modelId="{3DF0A819-9A67-4C7B-8362-B122B765A99F}" type="presOf" srcId="{C884C47A-DEAA-49C3-BC81-45A33BD980CD}" destId="{5FA52BF4-BFB8-4D86-8E85-5076ACBECA26}" srcOrd="0" destOrd="0" presId="urn:microsoft.com/office/officeart/2005/8/layout/matrix3"/>
    <dgm:cxn modelId="{D98D41BA-81B5-47E8-9772-57DDB8C330B3}" type="presParOf" srcId="{5FA52BF4-BFB8-4D86-8E85-5076ACBECA26}" destId="{9C612431-06EE-42DC-99BE-00A7593DB5D5}" srcOrd="0" destOrd="0" presId="urn:microsoft.com/office/officeart/2005/8/layout/matrix3"/>
    <dgm:cxn modelId="{3FB09543-AC9B-44F3-9AF0-5CF38A2C3E82}" type="presParOf" srcId="{5FA52BF4-BFB8-4D86-8E85-5076ACBECA26}" destId="{11CA0924-D07F-4C98-9FC7-D8949E819D8C}" srcOrd="1" destOrd="0" presId="urn:microsoft.com/office/officeart/2005/8/layout/matrix3"/>
    <dgm:cxn modelId="{5261C3A3-3554-4D69-8D0A-E9C9236BDDF8}" type="presParOf" srcId="{5FA52BF4-BFB8-4D86-8E85-5076ACBECA26}" destId="{9EC9470B-6920-4208-94DE-DA080DCE0DD3}" srcOrd="2" destOrd="0" presId="urn:microsoft.com/office/officeart/2005/8/layout/matrix3"/>
    <dgm:cxn modelId="{E45C0BCB-6618-4B26-89FE-BD3616859A3D}" type="presParOf" srcId="{5FA52BF4-BFB8-4D86-8E85-5076ACBECA26}" destId="{0924A290-799D-4000-BC3C-CB43A7494BD4}" srcOrd="3" destOrd="0" presId="urn:microsoft.com/office/officeart/2005/8/layout/matrix3"/>
    <dgm:cxn modelId="{14BA12BF-E963-45D4-8433-AFCB80349C0A}" type="presParOf" srcId="{5FA52BF4-BFB8-4D86-8E85-5076ACBECA26}" destId="{81F9ECFA-34CD-47CE-9D5F-E1797E31239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7791FF-61D7-4A1E-AB79-534C7B5F0AC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A1C2BFD-084A-44EB-AF37-66B13C8A8A00}">
      <dgm:prSet/>
      <dgm:spPr/>
      <dgm:t>
        <a:bodyPr/>
        <a:lstStyle/>
        <a:p>
          <a:r>
            <a:rPr lang="ru-RU"/>
            <a:t>Внешняя: заставил кто-то, надо для благополучия кого-то, все видят мою проблему и т.п..</a:t>
          </a:r>
          <a:endParaRPr lang="en-US"/>
        </a:p>
      </dgm:t>
    </dgm:pt>
    <dgm:pt modelId="{B8C66268-8A1B-42BE-A45B-B922827EFEAC}" type="parTrans" cxnId="{115AD904-640F-45D6-8D77-BB2ECEAFAD8D}">
      <dgm:prSet/>
      <dgm:spPr/>
      <dgm:t>
        <a:bodyPr/>
        <a:lstStyle/>
        <a:p>
          <a:endParaRPr lang="en-US"/>
        </a:p>
      </dgm:t>
    </dgm:pt>
    <dgm:pt modelId="{28FFAA4F-58D6-45AA-8F4D-F79C8827FFCA}" type="sibTrans" cxnId="{115AD904-640F-45D6-8D77-BB2ECEAFAD8D}">
      <dgm:prSet/>
      <dgm:spPr/>
      <dgm:t>
        <a:bodyPr/>
        <a:lstStyle/>
        <a:p>
          <a:endParaRPr lang="en-US"/>
        </a:p>
      </dgm:t>
    </dgm:pt>
    <dgm:pt modelId="{692F384B-267B-4D0D-8728-295198CB6739}">
      <dgm:prSet/>
      <dgm:spPr/>
      <dgm:t>
        <a:bodyPr/>
        <a:lstStyle/>
        <a:p>
          <a:r>
            <a:rPr lang="ru-RU"/>
            <a:t>Внутренняя: я себя плохо чувствую, мне надо разобраться, мне надо себя понять и т.п.</a:t>
          </a:r>
          <a:endParaRPr lang="en-US"/>
        </a:p>
      </dgm:t>
    </dgm:pt>
    <dgm:pt modelId="{21B8EFFA-741A-4E85-83F5-3933B35B961B}" type="parTrans" cxnId="{040D8F85-DC46-4D0B-AD44-BB403CEADE39}">
      <dgm:prSet/>
      <dgm:spPr/>
      <dgm:t>
        <a:bodyPr/>
        <a:lstStyle/>
        <a:p>
          <a:endParaRPr lang="en-US"/>
        </a:p>
      </dgm:t>
    </dgm:pt>
    <dgm:pt modelId="{35EA22D0-2CCD-43FF-9C64-371DBF88F443}" type="sibTrans" cxnId="{040D8F85-DC46-4D0B-AD44-BB403CEADE39}">
      <dgm:prSet/>
      <dgm:spPr/>
      <dgm:t>
        <a:bodyPr/>
        <a:lstStyle/>
        <a:p>
          <a:endParaRPr lang="en-US"/>
        </a:p>
      </dgm:t>
    </dgm:pt>
    <dgm:pt modelId="{43502D03-9AE3-4350-9BBF-5ABB4191BDE8}" type="pres">
      <dgm:prSet presAssocID="{217791FF-61D7-4A1E-AB79-534C7B5F0AC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148522-265F-4933-A5E9-9A2F45AD6C2F}" type="pres">
      <dgm:prSet presAssocID="{FA1C2BFD-084A-44EB-AF37-66B13C8A8A0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A93EA0-27F3-4BF5-BDF8-C9EB2BF311EB}" type="pres">
      <dgm:prSet presAssocID="{28FFAA4F-58D6-45AA-8F4D-F79C8827FFCA}" presName="spacer" presStyleCnt="0"/>
      <dgm:spPr/>
    </dgm:pt>
    <dgm:pt modelId="{BDAF8EAB-D82F-407B-A83F-B1DC098AE010}" type="pres">
      <dgm:prSet presAssocID="{692F384B-267B-4D0D-8728-295198CB673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0D8F85-DC46-4D0B-AD44-BB403CEADE39}" srcId="{217791FF-61D7-4A1E-AB79-534C7B5F0ACD}" destId="{692F384B-267B-4D0D-8728-295198CB6739}" srcOrd="1" destOrd="0" parTransId="{21B8EFFA-741A-4E85-83F5-3933B35B961B}" sibTransId="{35EA22D0-2CCD-43FF-9C64-371DBF88F443}"/>
    <dgm:cxn modelId="{81EBA241-91FC-4A0D-BE02-C70C44712360}" type="presOf" srcId="{FA1C2BFD-084A-44EB-AF37-66B13C8A8A00}" destId="{A0148522-265F-4933-A5E9-9A2F45AD6C2F}" srcOrd="0" destOrd="0" presId="urn:microsoft.com/office/officeart/2005/8/layout/vList2"/>
    <dgm:cxn modelId="{E626E427-2ACB-4928-8E4A-920A0C25C57D}" type="presOf" srcId="{217791FF-61D7-4A1E-AB79-534C7B5F0ACD}" destId="{43502D03-9AE3-4350-9BBF-5ABB4191BDE8}" srcOrd="0" destOrd="0" presId="urn:microsoft.com/office/officeart/2005/8/layout/vList2"/>
    <dgm:cxn modelId="{95D198B4-3EDD-454A-8C8F-5766E511DCB2}" type="presOf" srcId="{692F384B-267B-4D0D-8728-295198CB6739}" destId="{BDAF8EAB-D82F-407B-A83F-B1DC098AE010}" srcOrd="0" destOrd="0" presId="urn:microsoft.com/office/officeart/2005/8/layout/vList2"/>
    <dgm:cxn modelId="{115AD904-640F-45D6-8D77-BB2ECEAFAD8D}" srcId="{217791FF-61D7-4A1E-AB79-534C7B5F0ACD}" destId="{FA1C2BFD-084A-44EB-AF37-66B13C8A8A00}" srcOrd="0" destOrd="0" parTransId="{B8C66268-8A1B-42BE-A45B-B922827EFEAC}" sibTransId="{28FFAA4F-58D6-45AA-8F4D-F79C8827FFCA}"/>
    <dgm:cxn modelId="{1A575451-811E-4004-9CE7-65BE262393F7}" type="presParOf" srcId="{43502D03-9AE3-4350-9BBF-5ABB4191BDE8}" destId="{A0148522-265F-4933-A5E9-9A2F45AD6C2F}" srcOrd="0" destOrd="0" presId="urn:microsoft.com/office/officeart/2005/8/layout/vList2"/>
    <dgm:cxn modelId="{38400061-D536-47A0-A085-4C61D7323D84}" type="presParOf" srcId="{43502D03-9AE3-4350-9BBF-5ABB4191BDE8}" destId="{8EA93EA0-27F3-4BF5-BDF8-C9EB2BF311EB}" srcOrd="1" destOrd="0" presId="urn:microsoft.com/office/officeart/2005/8/layout/vList2"/>
    <dgm:cxn modelId="{B239A73B-B152-4107-990B-964ACE66C958}" type="presParOf" srcId="{43502D03-9AE3-4350-9BBF-5ABB4191BDE8}" destId="{BDAF8EAB-D82F-407B-A83F-B1DC098AE01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59A08F-073B-40C7-A38A-24F64F11584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1E39D10-8E7C-49C3-9183-5468B7185726}">
      <dgm:prSet/>
      <dgm:spPr/>
      <dgm:t>
        <a:bodyPr/>
        <a:lstStyle/>
        <a:p>
          <a:r>
            <a:rPr lang="ru-RU"/>
            <a:t>1 – Если проблема решится, то как изменится Ваша жизнь? Как изменится жизнь близких?</a:t>
          </a:r>
          <a:endParaRPr lang="en-US"/>
        </a:p>
      </dgm:t>
    </dgm:pt>
    <dgm:pt modelId="{AFEB31C8-16F3-4044-84AB-56EA0D623086}" type="parTrans" cxnId="{7120A4B6-D83E-4240-88A8-BADBB0C9C873}">
      <dgm:prSet/>
      <dgm:spPr/>
      <dgm:t>
        <a:bodyPr/>
        <a:lstStyle/>
        <a:p>
          <a:endParaRPr lang="en-US"/>
        </a:p>
      </dgm:t>
    </dgm:pt>
    <dgm:pt modelId="{47C293DA-0FF7-4ED9-9019-0846C20B7F1B}" type="sibTrans" cxnId="{7120A4B6-D83E-4240-88A8-BADBB0C9C873}">
      <dgm:prSet/>
      <dgm:spPr/>
      <dgm:t>
        <a:bodyPr/>
        <a:lstStyle/>
        <a:p>
          <a:endParaRPr lang="en-US"/>
        </a:p>
      </dgm:t>
    </dgm:pt>
    <dgm:pt modelId="{C38B164B-DCC1-42EB-9F22-52E8EDEB5817}">
      <dgm:prSet/>
      <dgm:spPr/>
      <dgm:t>
        <a:bodyPr/>
        <a:lstStyle/>
        <a:p>
          <a:r>
            <a:rPr lang="ru-RU"/>
            <a:t>2 – Если проблема НЕ решаема, то как изменится ваша жизнь? Как изменится жизнь близких?</a:t>
          </a:r>
          <a:endParaRPr lang="en-US"/>
        </a:p>
      </dgm:t>
    </dgm:pt>
    <dgm:pt modelId="{05C10A71-D153-43B5-B7AB-AAFA97342208}" type="parTrans" cxnId="{00E0CEE6-4CC0-4B3B-B62C-1B407212A1C5}">
      <dgm:prSet/>
      <dgm:spPr/>
      <dgm:t>
        <a:bodyPr/>
        <a:lstStyle/>
        <a:p>
          <a:endParaRPr lang="en-US"/>
        </a:p>
      </dgm:t>
    </dgm:pt>
    <dgm:pt modelId="{FAEAD5A6-A294-4507-AB92-FEEEA7B30445}" type="sibTrans" cxnId="{00E0CEE6-4CC0-4B3B-B62C-1B407212A1C5}">
      <dgm:prSet/>
      <dgm:spPr/>
      <dgm:t>
        <a:bodyPr/>
        <a:lstStyle/>
        <a:p>
          <a:endParaRPr lang="en-US"/>
        </a:p>
      </dgm:t>
    </dgm:pt>
    <dgm:pt modelId="{4FF02C60-E7B7-4E52-9715-FC9CE0AFB946}" type="pres">
      <dgm:prSet presAssocID="{3E59A08F-073B-40C7-A38A-24F64F115841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735C94-CC9F-493A-9BAD-9E1329BD511B}" type="pres">
      <dgm:prSet presAssocID="{C1E39D10-8E7C-49C3-9183-5468B7185726}" presName="compNode" presStyleCnt="0"/>
      <dgm:spPr/>
    </dgm:pt>
    <dgm:pt modelId="{AC36DE44-99BA-4247-AF79-8ED84E031B66}" type="pres">
      <dgm:prSet presAssocID="{C1E39D10-8E7C-49C3-9183-5468B7185726}" presName="bgRect" presStyleLbl="bgShp" presStyleIdx="0" presStyleCnt="2"/>
      <dgm:spPr/>
    </dgm:pt>
    <dgm:pt modelId="{EA400517-D09B-4D04-ADA0-2A6177E680B7}" type="pres">
      <dgm:prSet presAssocID="{C1E39D10-8E7C-49C3-9183-5468B718572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Circles with Arrows"/>
        </a:ext>
      </dgm:extLst>
    </dgm:pt>
    <dgm:pt modelId="{390E4C75-7D35-48DF-A746-D5667ECA79A5}" type="pres">
      <dgm:prSet presAssocID="{C1E39D10-8E7C-49C3-9183-5468B7185726}" presName="spaceRect" presStyleCnt="0"/>
      <dgm:spPr/>
    </dgm:pt>
    <dgm:pt modelId="{5EFCE2EB-9874-4EBE-AF0B-D8EB4B15A55E}" type="pres">
      <dgm:prSet presAssocID="{C1E39D10-8E7C-49C3-9183-5468B7185726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B7EB8AF-2392-45B9-97A5-287923DB3183}" type="pres">
      <dgm:prSet presAssocID="{47C293DA-0FF7-4ED9-9019-0846C20B7F1B}" presName="sibTrans" presStyleCnt="0"/>
      <dgm:spPr/>
    </dgm:pt>
    <dgm:pt modelId="{D5CB4CAC-0D13-41E0-9284-22A21161FF06}" type="pres">
      <dgm:prSet presAssocID="{C38B164B-DCC1-42EB-9F22-52E8EDEB5817}" presName="compNode" presStyleCnt="0"/>
      <dgm:spPr/>
    </dgm:pt>
    <dgm:pt modelId="{C32504B3-DB58-45FC-810B-CC8513DE7AF1}" type="pres">
      <dgm:prSet presAssocID="{C38B164B-DCC1-42EB-9F22-52E8EDEB5817}" presName="bgRect" presStyleLbl="bgShp" presStyleIdx="1" presStyleCnt="2"/>
      <dgm:spPr/>
    </dgm:pt>
    <dgm:pt modelId="{DDCE9695-08C7-4A7E-A810-317F4ABEE6F7}" type="pres">
      <dgm:prSet presAssocID="{C38B164B-DCC1-42EB-9F22-52E8EDEB581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id="0" name="" descr="Рабочий процесс"/>
        </a:ext>
      </dgm:extLst>
    </dgm:pt>
    <dgm:pt modelId="{FB233AD0-5463-4B38-8E18-5D24DBF806D8}" type="pres">
      <dgm:prSet presAssocID="{C38B164B-DCC1-42EB-9F22-52E8EDEB5817}" presName="spaceRect" presStyleCnt="0"/>
      <dgm:spPr/>
    </dgm:pt>
    <dgm:pt modelId="{2CCCED9A-5765-4416-9FE9-3DC72F8F8F59}" type="pres">
      <dgm:prSet presAssocID="{C38B164B-DCC1-42EB-9F22-52E8EDEB5817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0E704D5-5330-43DA-A479-B3426F36455B}" type="presOf" srcId="{3E59A08F-073B-40C7-A38A-24F64F115841}" destId="{4FF02C60-E7B7-4E52-9715-FC9CE0AFB946}" srcOrd="0" destOrd="0" presId="urn:microsoft.com/office/officeart/2018/2/layout/IconVerticalSolidList"/>
    <dgm:cxn modelId="{7120A4B6-D83E-4240-88A8-BADBB0C9C873}" srcId="{3E59A08F-073B-40C7-A38A-24F64F115841}" destId="{C1E39D10-8E7C-49C3-9183-5468B7185726}" srcOrd="0" destOrd="0" parTransId="{AFEB31C8-16F3-4044-84AB-56EA0D623086}" sibTransId="{47C293DA-0FF7-4ED9-9019-0846C20B7F1B}"/>
    <dgm:cxn modelId="{00E0CEE6-4CC0-4B3B-B62C-1B407212A1C5}" srcId="{3E59A08F-073B-40C7-A38A-24F64F115841}" destId="{C38B164B-DCC1-42EB-9F22-52E8EDEB5817}" srcOrd="1" destOrd="0" parTransId="{05C10A71-D153-43B5-B7AB-AAFA97342208}" sibTransId="{FAEAD5A6-A294-4507-AB92-FEEEA7B30445}"/>
    <dgm:cxn modelId="{C085435D-9EC9-4A73-AA7F-B1B432E44F87}" type="presOf" srcId="{C38B164B-DCC1-42EB-9F22-52E8EDEB5817}" destId="{2CCCED9A-5765-4416-9FE9-3DC72F8F8F59}" srcOrd="0" destOrd="0" presId="urn:microsoft.com/office/officeart/2018/2/layout/IconVerticalSolidList"/>
    <dgm:cxn modelId="{45C1BBED-8481-4BCC-92FF-A012691B875E}" type="presOf" srcId="{C1E39D10-8E7C-49C3-9183-5468B7185726}" destId="{5EFCE2EB-9874-4EBE-AF0B-D8EB4B15A55E}" srcOrd="0" destOrd="0" presId="urn:microsoft.com/office/officeart/2018/2/layout/IconVerticalSolidList"/>
    <dgm:cxn modelId="{D013419B-FE1F-43AB-9166-8EE503BD9224}" type="presParOf" srcId="{4FF02C60-E7B7-4E52-9715-FC9CE0AFB946}" destId="{F6735C94-CC9F-493A-9BAD-9E1329BD511B}" srcOrd="0" destOrd="0" presId="urn:microsoft.com/office/officeart/2018/2/layout/IconVerticalSolidList"/>
    <dgm:cxn modelId="{7E88034A-9F41-4064-956B-5A36974EE4C8}" type="presParOf" srcId="{F6735C94-CC9F-493A-9BAD-9E1329BD511B}" destId="{AC36DE44-99BA-4247-AF79-8ED84E031B66}" srcOrd="0" destOrd="0" presId="urn:microsoft.com/office/officeart/2018/2/layout/IconVerticalSolidList"/>
    <dgm:cxn modelId="{3704AC7B-F6BB-464D-AC0B-5E50E4ED9DC6}" type="presParOf" srcId="{F6735C94-CC9F-493A-9BAD-9E1329BD511B}" destId="{EA400517-D09B-4D04-ADA0-2A6177E680B7}" srcOrd="1" destOrd="0" presId="urn:microsoft.com/office/officeart/2018/2/layout/IconVerticalSolidList"/>
    <dgm:cxn modelId="{8C748905-E04B-440B-981C-C86E0851ED96}" type="presParOf" srcId="{F6735C94-CC9F-493A-9BAD-9E1329BD511B}" destId="{390E4C75-7D35-48DF-A746-D5667ECA79A5}" srcOrd="2" destOrd="0" presId="urn:microsoft.com/office/officeart/2018/2/layout/IconVerticalSolidList"/>
    <dgm:cxn modelId="{2362E494-7DE7-496D-8EFE-F623F823357D}" type="presParOf" srcId="{F6735C94-CC9F-493A-9BAD-9E1329BD511B}" destId="{5EFCE2EB-9874-4EBE-AF0B-D8EB4B15A55E}" srcOrd="3" destOrd="0" presId="urn:microsoft.com/office/officeart/2018/2/layout/IconVerticalSolidList"/>
    <dgm:cxn modelId="{E07B284A-82F3-442E-81A9-9B67C03BE569}" type="presParOf" srcId="{4FF02C60-E7B7-4E52-9715-FC9CE0AFB946}" destId="{2B7EB8AF-2392-45B9-97A5-287923DB3183}" srcOrd="1" destOrd="0" presId="urn:microsoft.com/office/officeart/2018/2/layout/IconVerticalSolidList"/>
    <dgm:cxn modelId="{C24E0588-05BF-4E4B-A905-AD2A59754487}" type="presParOf" srcId="{4FF02C60-E7B7-4E52-9715-FC9CE0AFB946}" destId="{D5CB4CAC-0D13-41E0-9284-22A21161FF06}" srcOrd="2" destOrd="0" presId="urn:microsoft.com/office/officeart/2018/2/layout/IconVerticalSolidList"/>
    <dgm:cxn modelId="{6B2731B1-C60E-44D3-A1C2-EB82C76FE561}" type="presParOf" srcId="{D5CB4CAC-0D13-41E0-9284-22A21161FF06}" destId="{C32504B3-DB58-45FC-810B-CC8513DE7AF1}" srcOrd="0" destOrd="0" presId="urn:microsoft.com/office/officeart/2018/2/layout/IconVerticalSolidList"/>
    <dgm:cxn modelId="{6CF964C1-0EDF-4FB9-B4CC-00BCE56DE93D}" type="presParOf" srcId="{D5CB4CAC-0D13-41E0-9284-22A21161FF06}" destId="{DDCE9695-08C7-4A7E-A810-317F4ABEE6F7}" srcOrd="1" destOrd="0" presId="urn:microsoft.com/office/officeart/2018/2/layout/IconVerticalSolidList"/>
    <dgm:cxn modelId="{EE16613A-9AB4-4D25-994D-E51DCD0B3277}" type="presParOf" srcId="{D5CB4CAC-0D13-41E0-9284-22A21161FF06}" destId="{FB233AD0-5463-4B38-8E18-5D24DBF806D8}" srcOrd="2" destOrd="0" presId="urn:microsoft.com/office/officeart/2018/2/layout/IconVerticalSolidList"/>
    <dgm:cxn modelId="{D0A7B7F4-32E9-403C-BB3C-47E825D81DE3}" type="presParOf" srcId="{D5CB4CAC-0D13-41E0-9284-22A21161FF06}" destId="{2CCCED9A-5765-4416-9FE9-3DC72F8F8F5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A4E621-E77B-4437-8B2E-8B2AAFD11AC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4A0FAEA-5432-4563-AF80-0CE4ECAB275F}">
      <dgm:prSet/>
      <dgm:spPr/>
      <dgm:t>
        <a:bodyPr/>
        <a:lstStyle/>
        <a:p>
          <a:r>
            <a:rPr lang="ru-RU"/>
            <a:t>1. ПРОБЛЕМА</a:t>
          </a:r>
          <a:endParaRPr lang="en-US"/>
        </a:p>
      </dgm:t>
    </dgm:pt>
    <dgm:pt modelId="{B8E83F21-85A2-421B-9A1B-A5475B8FD412}" type="parTrans" cxnId="{E9FA4A8E-F76B-4E39-959F-7D8CCFD888F9}">
      <dgm:prSet/>
      <dgm:spPr/>
      <dgm:t>
        <a:bodyPr/>
        <a:lstStyle/>
        <a:p>
          <a:endParaRPr lang="en-US"/>
        </a:p>
      </dgm:t>
    </dgm:pt>
    <dgm:pt modelId="{5E5243AB-3447-456E-8D17-B819612A255D}" type="sibTrans" cxnId="{E9FA4A8E-F76B-4E39-959F-7D8CCFD888F9}">
      <dgm:prSet/>
      <dgm:spPr/>
      <dgm:t>
        <a:bodyPr/>
        <a:lstStyle/>
        <a:p>
          <a:endParaRPr lang="en-US"/>
        </a:p>
      </dgm:t>
    </dgm:pt>
    <dgm:pt modelId="{AE51C97E-26CE-4401-8E19-85A74B591E7C}">
      <dgm:prSet/>
      <dgm:spPr/>
      <dgm:t>
        <a:bodyPr/>
        <a:lstStyle/>
        <a:p>
          <a:r>
            <a:rPr lang="ru-RU"/>
            <a:t>2. ПРИЧИНА ПРОБЛЕМЫ</a:t>
          </a:r>
          <a:endParaRPr lang="en-US"/>
        </a:p>
      </dgm:t>
    </dgm:pt>
    <dgm:pt modelId="{D99F71D0-D713-47F5-A228-475219DDCE57}" type="parTrans" cxnId="{9B099619-2C9E-427E-8149-A420F73495A2}">
      <dgm:prSet/>
      <dgm:spPr/>
      <dgm:t>
        <a:bodyPr/>
        <a:lstStyle/>
        <a:p>
          <a:endParaRPr lang="en-US"/>
        </a:p>
      </dgm:t>
    </dgm:pt>
    <dgm:pt modelId="{CDBF278C-B238-49DE-B685-D5DE4887000B}" type="sibTrans" cxnId="{9B099619-2C9E-427E-8149-A420F73495A2}">
      <dgm:prSet/>
      <dgm:spPr/>
      <dgm:t>
        <a:bodyPr/>
        <a:lstStyle/>
        <a:p>
          <a:endParaRPr lang="en-US"/>
        </a:p>
      </dgm:t>
    </dgm:pt>
    <dgm:pt modelId="{F2E7A631-B5ED-44F3-B3A3-15C026893945}">
      <dgm:prSet/>
      <dgm:spPr/>
      <dgm:t>
        <a:bodyPr/>
        <a:lstStyle/>
        <a:p>
          <a:r>
            <a:rPr lang="ru-RU"/>
            <a:t>3. РЕСУРС</a:t>
          </a:r>
          <a:endParaRPr lang="en-US"/>
        </a:p>
      </dgm:t>
    </dgm:pt>
    <dgm:pt modelId="{F6FD214D-C5BE-4D59-8E8D-9360386F6024}" type="parTrans" cxnId="{535C74C2-8104-44FA-882A-BCECC4CF6EBB}">
      <dgm:prSet/>
      <dgm:spPr/>
      <dgm:t>
        <a:bodyPr/>
        <a:lstStyle/>
        <a:p>
          <a:endParaRPr lang="en-US"/>
        </a:p>
      </dgm:t>
    </dgm:pt>
    <dgm:pt modelId="{A71C7330-94AA-4B7A-BED9-0F5B9A33FCD2}" type="sibTrans" cxnId="{535C74C2-8104-44FA-882A-BCECC4CF6EBB}">
      <dgm:prSet/>
      <dgm:spPr/>
      <dgm:t>
        <a:bodyPr/>
        <a:lstStyle/>
        <a:p>
          <a:endParaRPr lang="en-US"/>
        </a:p>
      </dgm:t>
    </dgm:pt>
    <dgm:pt modelId="{D2F66399-FF7E-4195-8542-90FCFCE40335}" type="pres">
      <dgm:prSet presAssocID="{8BA4E621-E77B-4437-8B2E-8B2AAFD11A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C0D430-2604-437A-862F-964D5DD0440D}" type="pres">
      <dgm:prSet presAssocID="{94A0FAEA-5432-4563-AF80-0CE4ECAB275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3EDD9C-762E-48D0-A8A1-6051266E5557}" type="pres">
      <dgm:prSet presAssocID="{5E5243AB-3447-456E-8D17-B819612A255D}" presName="spacer" presStyleCnt="0"/>
      <dgm:spPr/>
    </dgm:pt>
    <dgm:pt modelId="{23066448-D4BD-4AAB-BBD4-015BA78CB2A2}" type="pres">
      <dgm:prSet presAssocID="{AE51C97E-26CE-4401-8E19-85A74B591E7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F4DF8-7235-4659-98DD-4D4E9121FA8E}" type="pres">
      <dgm:prSet presAssocID="{CDBF278C-B238-49DE-B685-D5DE4887000B}" presName="spacer" presStyleCnt="0"/>
      <dgm:spPr/>
    </dgm:pt>
    <dgm:pt modelId="{A5AB2DF9-3E02-4F7E-8A0B-D3424FB78B35}" type="pres">
      <dgm:prSet presAssocID="{F2E7A631-B5ED-44F3-B3A3-15C02689394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0E4F9F-F9C8-4A67-919A-94B570020570}" type="presOf" srcId="{94A0FAEA-5432-4563-AF80-0CE4ECAB275F}" destId="{3AC0D430-2604-437A-862F-964D5DD0440D}" srcOrd="0" destOrd="0" presId="urn:microsoft.com/office/officeart/2005/8/layout/vList2"/>
    <dgm:cxn modelId="{535C74C2-8104-44FA-882A-BCECC4CF6EBB}" srcId="{8BA4E621-E77B-4437-8B2E-8B2AAFD11AC7}" destId="{F2E7A631-B5ED-44F3-B3A3-15C026893945}" srcOrd="2" destOrd="0" parTransId="{F6FD214D-C5BE-4D59-8E8D-9360386F6024}" sibTransId="{A71C7330-94AA-4B7A-BED9-0F5B9A33FCD2}"/>
    <dgm:cxn modelId="{E9FA4A8E-F76B-4E39-959F-7D8CCFD888F9}" srcId="{8BA4E621-E77B-4437-8B2E-8B2AAFD11AC7}" destId="{94A0FAEA-5432-4563-AF80-0CE4ECAB275F}" srcOrd="0" destOrd="0" parTransId="{B8E83F21-85A2-421B-9A1B-A5475B8FD412}" sibTransId="{5E5243AB-3447-456E-8D17-B819612A255D}"/>
    <dgm:cxn modelId="{9B099619-2C9E-427E-8149-A420F73495A2}" srcId="{8BA4E621-E77B-4437-8B2E-8B2AAFD11AC7}" destId="{AE51C97E-26CE-4401-8E19-85A74B591E7C}" srcOrd="1" destOrd="0" parTransId="{D99F71D0-D713-47F5-A228-475219DDCE57}" sibTransId="{CDBF278C-B238-49DE-B685-D5DE4887000B}"/>
    <dgm:cxn modelId="{69721259-97DF-45DD-8B3B-EC40879768D9}" type="presOf" srcId="{8BA4E621-E77B-4437-8B2E-8B2AAFD11AC7}" destId="{D2F66399-FF7E-4195-8542-90FCFCE40335}" srcOrd="0" destOrd="0" presId="urn:microsoft.com/office/officeart/2005/8/layout/vList2"/>
    <dgm:cxn modelId="{F114F466-390B-4272-A8EE-4EE7651E9960}" type="presOf" srcId="{F2E7A631-B5ED-44F3-B3A3-15C026893945}" destId="{A5AB2DF9-3E02-4F7E-8A0B-D3424FB78B35}" srcOrd="0" destOrd="0" presId="urn:microsoft.com/office/officeart/2005/8/layout/vList2"/>
    <dgm:cxn modelId="{87D7986C-9B96-4D96-9F16-24D82068BCCE}" type="presOf" srcId="{AE51C97E-26CE-4401-8E19-85A74B591E7C}" destId="{23066448-D4BD-4AAB-BBD4-015BA78CB2A2}" srcOrd="0" destOrd="0" presId="urn:microsoft.com/office/officeart/2005/8/layout/vList2"/>
    <dgm:cxn modelId="{54FFAAE0-C84A-46C7-80BA-FE0AFD331BFB}" type="presParOf" srcId="{D2F66399-FF7E-4195-8542-90FCFCE40335}" destId="{3AC0D430-2604-437A-862F-964D5DD0440D}" srcOrd="0" destOrd="0" presId="urn:microsoft.com/office/officeart/2005/8/layout/vList2"/>
    <dgm:cxn modelId="{9FF758F0-4A26-451C-96EE-CD5D843B6206}" type="presParOf" srcId="{D2F66399-FF7E-4195-8542-90FCFCE40335}" destId="{F23EDD9C-762E-48D0-A8A1-6051266E5557}" srcOrd="1" destOrd="0" presId="urn:microsoft.com/office/officeart/2005/8/layout/vList2"/>
    <dgm:cxn modelId="{CE59C4D7-656E-432F-8399-F8BC7840B2DA}" type="presParOf" srcId="{D2F66399-FF7E-4195-8542-90FCFCE40335}" destId="{23066448-D4BD-4AAB-BBD4-015BA78CB2A2}" srcOrd="2" destOrd="0" presId="urn:microsoft.com/office/officeart/2005/8/layout/vList2"/>
    <dgm:cxn modelId="{F763FECE-1013-44F5-8EEA-47C6AB1648DB}" type="presParOf" srcId="{D2F66399-FF7E-4195-8542-90FCFCE40335}" destId="{50EF4DF8-7235-4659-98DD-4D4E9121FA8E}" srcOrd="3" destOrd="0" presId="urn:microsoft.com/office/officeart/2005/8/layout/vList2"/>
    <dgm:cxn modelId="{B6C83CAA-781E-424B-AC90-68E21C794C96}" type="presParOf" srcId="{D2F66399-FF7E-4195-8542-90FCFCE40335}" destId="{A5AB2DF9-3E02-4F7E-8A0B-D3424FB78B3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E27ACE0-5A70-49C4-8A43-3036FACCEE9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E7434C3-B1C3-4C7B-A20E-E71F87BAF279}">
      <dgm:prSet/>
      <dgm:spPr/>
      <dgm:t>
        <a:bodyPr/>
        <a:lstStyle/>
        <a:p>
          <a:r>
            <a:rPr lang="ru-RU"/>
            <a:t>Социальный интерес –это стремление к сотрудничеству с другими людьми для достижения общих целей. Чувство общности касается участия, которое мы принимаем в делах других людей, не просто ради достижения собственных целей, но из интереса к других</a:t>
          </a:r>
          <a:endParaRPr lang="en-US"/>
        </a:p>
      </dgm:t>
    </dgm:pt>
    <dgm:pt modelId="{D7616D7F-0742-4554-B0D0-6C43591083C5}" type="parTrans" cxnId="{92EE8106-B994-474C-8CD3-2027EB04DB88}">
      <dgm:prSet/>
      <dgm:spPr/>
      <dgm:t>
        <a:bodyPr/>
        <a:lstStyle/>
        <a:p>
          <a:endParaRPr lang="en-US"/>
        </a:p>
      </dgm:t>
    </dgm:pt>
    <dgm:pt modelId="{C994EC9D-D3F2-4FFF-A31E-6EAFA2B51462}" type="sibTrans" cxnId="{92EE8106-B994-474C-8CD3-2027EB04DB88}">
      <dgm:prSet/>
      <dgm:spPr/>
      <dgm:t>
        <a:bodyPr/>
        <a:lstStyle/>
        <a:p>
          <a:endParaRPr lang="en-US"/>
        </a:p>
      </dgm:t>
    </dgm:pt>
    <dgm:pt modelId="{4E0743B4-0ACC-4B8A-A899-D785A67A10B6}">
      <dgm:prSet/>
      <dgm:spPr/>
      <dgm:t>
        <a:bodyPr/>
        <a:lstStyle/>
        <a:p>
          <a:r>
            <a:rPr lang="ru-RU"/>
            <a:t>Социальный интерес имеет врожденные задатки, но окончательно формируется в семье. Степень выраженности  является показателем психического здоровья, него недоразвитие может стать причиной неврозов, наркомании, преступности и др. социальных и патопсихологических отклонений.</a:t>
          </a:r>
          <a:endParaRPr lang="en-US"/>
        </a:p>
      </dgm:t>
    </dgm:pt>
    <dgm:pt modelId="{55808D10-0892-4CE1-9B51-3BEDF43026F5}" type="parTrans" cxnId="{154CB971-4880-4C30-821D-68EA3896D196}">
      <dgm:prSet/>
      <dgm:spPr/>
      <dgm:t>
        <a:bodyPr/>
        <a:lstStyle/>
        <a:p>
          <a:endParaRPr lang="en-US"/>
        </a:p>
      </dgm:t>
    </dgm:pt>
    <dgm:pt modelId="{B743EE63-70D9-491F-AB24-3C2799130468}" type="sibTrans" cxnId="{154CB971-4880-4C30-821D-68EA3896D196}">
      <dgm:prSet/>
      <dgm:spPr/>
      <dgm:t>
        <a:bodyPr/>
        <a:lstStyle/>
        <a:p>
          <a:endParaRPr lang="en-US"/>
        </a:p>
      </dgm:t>
    </dgm:pt>
    <dgm:pt modelId="{249ACF46-90C4-46EC-A691-8A5A8F9A76FA}">
      <dgm:prSet/>
      <dgm:spPr/>
      <dgm:t>
        <a:bodyPr/>
        <a:lstStyle/>
        <a:p>
          <a:r>
            <a:rPr lang="ru-RU"/>
            <a:t>Социальное чувство и социальный интерес, Адлер понимает как инстинктивную и в то же время сознаваемую и управляемую способность «видеть глазами другого, слушать ушами другого, чувствовать его сердцем».</a:t>
          </a:r>
          <a:endParaRPr lang="en-US"/>
        </a:p>
      </dgm:t>
    </dgm:pt>
    <dgm:pt modelId="{CEF1F3F4-FD6D-4F72-99FB-47D1D07923FA}" type="parTrans" cxnId="{7D7118D3-B2AB-43A8-9B21-55D49056D097}">
      <dgm:prSet/>
      <dgm:spPr/>
      <dgm:t>
        <a:bodyPr/>
        <a:lstStyle/>
        <a:p>
          <a:endParaRPr lang="en-US"/>
        </a:p>
      </dgm:t>
    </dgm:pt>
    <dgm:pt modelId="{0B043AC8-CFA9-4681-80F3-678909721593}" type="sibTrans" cxnId="{7D7118D3-B2AB-43A8-9B21-55D49056D097}">
      <dgm:prSet/>
      <dgm:spPr/>
      <dgm:t>
        <a:bodyPr/>
        <a:lstStyle/>
        <a:p>
          <a:endParaRPr lang="en-US"/>
        </a:p>
      </dgm:t>
    </dgm:pt>
    <dgm:pt modelId="{3142C5D0-935C-4560-90D0-8E8425A3E54F}" type="pres">
      <dgm:prSet presAssocID="{3E27ACE0-5A70-49C4-8A43-3036FACCEE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0A2E3A-0305-48A6-8304-D115474ABD3E}" type="pres">
      <dgm:prSet presAssocID="{8E7434C3-B1C3-4C7B-A20E-E71F87BAF27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22509-E158-41D2-B663-E3B2DD085E2E}" type="pres">
      <dgm:prSet presAssocID="{C994EC9D-D3F2-4FFF-A31E-6EAFA2B51462}" presName="spacer" presStyleCnt="0"/>
      <dgm:spPr/>
    </dgm:pt>
    <dgm:pt modelId="{BBB9C2C3-1E75-4125-A318-FFEEFCAFCAC4}" type="pres">
      <dgm:prSet presAssocID="{4E0743B4-0ACC-4B8A-A899-D785A67A10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AF4A0F-65FF-446A-92BE-7228AA586C48}" type="pres">
      <dgm:prSet presAssocID="{B743EE63-70D9-491F-AB24-3C2799130468}" presName="spacer" presStyleCnt="0"/>
      <dgm:spPr/>
    </dgm:pt>
    <dgm:pt modelId="{35F9DAB8-2F42-4EC1-8D85-A35BFB092706}" type="pres">
      <dgm:prSet presAssocID="{249ACF46-90C4-46EC-A691-8A5A8F9A76F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7118D3-B2AB-43A8-9B21-55D49056D097}" srcId="{3E27ACE0-5A70-49C4-8A43-3036FACCEE91}" destId="{249ACF46-90C4-46EC-A691-8A5A8F9A76FA}" srcOrd="2" destOrd="0" parTransId="{CEF1F3F4-FD6D-4F72-99FB-47D1D07923FA}" sibTransId="{0B043AC8-CFA9-4681-80F3-678909721593}"/>
    <dgm:cxn modelId="{1FC90875-9ADC-4BBF-9A76-8BB90D62B4F4}" type="presOf" srcId="{3E27ACE0-5A70-49C4-8A43-3036FACCEE91}" destId="{3142C5D0-935C-4560-90D0-8E8425A3E54F}" srcOrd="0" destOrd="0" presId="urn:microsoft.com/office/officeart/2005/8/layout/vList2"/>
    <dgm:cxn modelId="{92EE8106-B994-474C-8CD3-2027EB04DB88}" srcId="{3E27ACE0-5A70-49C4-8A43-3036FACCEE91}" destId="{8E7434C3-B1C3-4C7B-A20E-E71F87BAF279}" srcOrd="0" destOrd="0" parTransId="{D7616D7F-0742-4554-B0D0-6C43591083C5}" sibTransId="{C994EC9D-D3F2-4FFF-A31E-6EAFA2B51462}"/>
    <dgm:cxn modelId="{229F0DA6-56FB-473B-8150-16D1C24D7995}" type="presOf" srcId="{249ACF46-90C4-46EC-A691-8A5A8F9A76FA}" destId="{35F9DAB8-2F42-4EC1-8D85-A35BFB092706}" srcOrd="0" destOrd="0" presId="urn:microsoft.com/office/officeart/2005/8/layout/vList2"/>
    <dgm:cxn modelId="{154CB971-4880-4C30-821D-68EA3896D196}" srcId="{3E27ACE0-5A70-49C4-8A43-3036FACCEE91}" destId="{4E0743B4-0ACC-4B8A-A899-D785A67A10B6}" srcOrd="1" destOrd="0" parTransId="{55808D10-0892-4CE1-9B51-3BEDF43026F5}" sibTransId="{B743EE63-70D9-491F-AB24-3C2799130468}"/>
    <dgm:cxn modelId="{1FFE8075-1D11-49B0-ADBF-E7CA64954EA3}" type="presOf" srcId="{4E0743B4-0ACC-4B8A-A899-D785A67A10B6}" destId="{BBB9C2C3-1E75-4125-A318-FFEEFCAFCAC4}" srcOrd="0" destOrd="0" presId="urn:microsoft.com/office/officeart/2005/8/layout/vList2"/>
    <dgm:cxn modelId="{B6EB50D2-D11D-4258-83FD-9D0B10A9F55D}" type="presOf" srcId="{8E7434C3-B1C3-4C7B-A20E-E71F87BAF279}" destId="{710A2E3A-0305-48A6-8304-D115474ABD3E}" srcOrd="0" destOrd="0" presId="urn:microsoft.com/office/officeart/2005/8/layout/vList2"/>
    <dgm:cxn modelId="{D61600AF-7DB5-426E-BED5-55B94CEF739C}" type="presParOf" srcId="{3142C5D0-935C-4560-90D0-8E8425A3E54F}" destId="{710A2E3A-0305-48A6-8304-D115474ABD3E}" srcOrd="0" destOrd="0" presId="urn:microsoft.com/office/officeart/2005/8/layout/vList2"/>
    <dgm:cxn modelId="{F6BD4A7F-AA37-463B-89F9-1167598725D3}" type="presParOf" srcId="{3142C5D0-935C-4560-90D0-8E8425A3E54F}" destId="{5A622509-E158-41D2-B663-E3B2DD085E2E}" srcOrd="1" destOrd="0" presId="urn:microsoft.com/office/officeart/2005/8/layout/vList2"/>
    <dgm:cxn modelId="{C725B777-58B0-409B-A36B-A65580D5E273}" type="presParOf" srcId="{3142C5D0-935C-4560-90D0-8E8425A3E54F}" destId="{BBB9C2C3-1E75-4125-A318-FFEEFCAFCAC4}" srcOrd="2" destOrd="0" presId="urn:microsoft.com/office/officeart/2005/8/layout/vList2"/>
    <dgm:cxn modelId="{CAD594B2-B7B4-4FA6-8313-935417F738FF}" type="presParOf" srcId="{3142C5D0-935C-4560-90D0-8E8425A3E54F}" destId="{F3AF4A0F-65FF-446A-92BE-7228AA586C48}" srcOrd="3" destOrd="0" presId="urn:microsoft.com/office/officeart/2005/8/layout/vList2"/>
    <dgm:cxn modelId="{6F9B227C-FB58-438D-A99E-25C1E726AE85}" type="presParOf" srcId="{3142C5D0-935C-4560-90D0-8E8425A3E54F}" destId="{35F9DAB8-2F42-4EC1-8D85-A35BFB09270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12431-06EE-42DC-99BE-00A7593DB5D5}">
      <dsp:nvSpPr>
        <dsp:cNvPr id="0" name=""/>
        <dsp:cNvSpPr/>
      </dsp:nvSpPr>
      <dsp:spPr>
        <a:xfrm>
          <a:off x="697757" y="0"/>
          <a:ext cx="5609140" cy="560914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A0924-D07F-4C98-9FC7-D8949E819D8C}">
      <dsp:nvSpPr>
        <dsp:cNvPr id="0" name=""/>
        <dsp:cNvSpPr/>
      </dsp:nvSpPr>
      <dsp:spPr>
        <a:xfrm>
          <a:off x="1230625" y="532868"/>
          <a:ext cx="2187564" cy="21875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Мотивация группы, установление равноправных, заинтересованных отношений.</a:t>
          </a:r>
          <a:endParaRPr lang="en-US" sz="1600" kern="1200"/>
        </a:p>
      </dsp:txBody>
      <dsp:txXfrm>
        <a:off x="1337413" y="639656"/>
        <a:ext cx="1973988" cy="1973988"/>
      </dsp:txXfrm>
    </dsp:sp>
    <dsp:sp modelId="{9EC9470B-6920-4208-94DE-DA080DCE0DD3}">
      <dsp:nvSpPr>
        <dsp:cNvPr id="0" name=""/>
        <dsp:cNvSpPr/>
      </dsp:nvSpPr>
      <dsp:spPr>
        <a:xfrm>
          <a:off x="3586464" y="532868"/>
          <a:ext cx="2187564" cy="218756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Анализ стиля жизни семьи (клиентов).</a:t>
          </a:r>
          <a:endParaRPr lang="en-US" sz="1600" kern="1200"/>
        </a:p>
      </dsp:txBody>
      <dsp:txXfrm>
        <a:off x="3693252" y="639656"/>
        <a:ext cx="1973988" cy="1973988"/>
      </dsp:txXfrm>
    </dsp:sp>
    <dsp:sp modelId="{0924A290-799D-4000-BC3C-CB43A7494BD4}">
      <dsp:nvSpPr>
        <dsp:cNvPr id="0" name=""/>
        <dsp:cNvSpPr/>
      </dsp:nvSpPr>
      <dsp:spPr>
        <a:xfrm>
          <a:off x="1230625" y="2888707"/>
          <a:ext cx="2187564" cy="21875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Интерпретация стиля жизни, способствующая пониманию его сущности.</a:t>
          </a:r>
          <a:endParaRPr lang="en-US" sz="1600" kern="1200"/>
        </a:p>
      </dsp:txBody>
      <dsp:txXfrm>
        <a:off x="1337413" y="2995495"/>
        <a:ext cx="1973988" cy="1973988"/>
      </dsp:txXfrm>
    </dsp:sp>
    <dsp:sp modelId="{81F9ECFA-34CD-47CE-9D5F-E1797E31239F}">
      <dsp:nvSpPr>
        <dsp:cNvPr id="0" name=""/>
        <dsp:cNvSpPr/>
      </dsp:nvSpPr>
      <dsp:spPr>
        <a:xfrm>
          <a:off x="3586464" y="2888707"/>
          <a:ext cx="2187564" cy="21875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/>
            <a:t>Переориентация клиента, сопровождающаяся изменением поведения.</a:t>
          </a:r>
          <a:endParaRPr lang="en-US" sz="1600" kern="1200"/>
        </a:p>
      </dsp:txBody>
      <dsp:txXfrm>
        <a:off x="3693252" y="2995495"/>
        <a:ext cx="1973988" cy="1973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48522-265F-4933-A5E9-9A2F45AD6C2F}">
      <dsp:nvSpPr>
        <dsp:cNvPr id="0" name=""/>
        <dsp:cNvSpPr/>
      </dsp:nvSpPr>
      <dsp:spPr>
        <a:xfrm>
          <a:off x="0" y="1290"/>
          <a:ext cx="6900512" cy="27120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/>
            <a:t>Внешняя: заставил кто-то, надо для благополучия кого-то, все видят мою проблему и т.п..</a:t>
          </a:r>
          <a:endParaRPr lang="en-US" sz="3800" kern="1200"/>
        </a:p>
      </dsp:txBody>
      <dsp:txXfrm>
        <a:off x="132392" y="133682"/>
        <a:ext cx="6635728" cy="2447275"/>
      </dsp:txXfrm>
    </dsp:sp>
    <dsp:sp modelId="{BDAF8EAB-D82F-407B-A83F-B1DC098AE010}">
      <dsp:nvSpPr>
        <dsp:cNvPr id="0" name=""/>
        <dsp:cNvSpPr/>
      </dsp:nvSpPr>
      <dsp:spPr>
        <a:xfrm>
          <a:off x="0" y="2822790"/>
          <a:ext cx="6900512" cy="271205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/>
            <a:t>Внутренняя: я себя плохо чувствую, мне надо разобраться, мне надо себя понять и т.п.</a:t>
          </a:r>
          <a:endParaRPr lang="en-US" sz="3800" kern="1200"/>
        </a:p>
      </dsp:txBody>
      <dsp:txXfrm>
        <a:off x="132392" y="2955182"/>
        <a:ext cx="6635728" cy="24472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6DE44-99BA-4247-AF79-8ED84E031B66}">
      <dsp:nvSpPr>
        <dsp:cNvPr id="0" name=""/>
        <dsp:cNvSpPr/>
      </dsp:nvSpPr>
      <dsp:spPr>
        <a:xfrm>
          <a:off x="0" y="905470"/>
          <a:ext cx="6269038" cy="16716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00517-D09B-4D04-ADA0-2A6177E680B7}">
      <dsp:nvSpPr>
        <dsp:cNvPr id="0" name=""/>
        <dsp:cNvSpPr/>
      </dsp:nvSpPr>
      <dsp:spPr>
        <a:xfrm>
          <a:off x="505670" y="1281588"/>
          <a:ext cx="919400" cy="9194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FCE2EB-9874-4EBE-AF0B-D8EB4B15A55E}">
      <dsp:nvSpPr>
        <dsp:cNvPr id="0" name=""/>
        <dsp:cNvSpPr/>
      </dsp:nvSpPr>
      <dsp:spPr>
        <a:xfrm>
          <a:off x="1930741" y="905470"/>
          <a:ext cx="4338296" cy="167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15" tIns="176915" rIns="176915" bIns="17691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/>
            <a:t>1 – Если проблема решится, то как изменится Ваша жизнь? Как изменится жизнь близких?</a:t>
          </a:r>
          <a:endParaRPr lang="en-US" sz="2300" kern="1200"/>
        </a:p>
      </dsp:txBody>
      <dsp:txXfrm>
        <a:off x="1930741" y="905470"/>
        <a:ext cx="4338296" cy="1671637"/>
      </dsp:txXfrm>
    </dsp:sp>
    <dsp:sp modelId="{C32504B3-DB58-45FC-810B-CC8513DE7AF1}">
      <dsp:nvSpPr>
        <dsp:cNvPr id="0" name=""/>
        <dsp:cNvSpPr/>
      </dsp:nvSpPr>
      <dsp:spPr>
        <a:xfrm>
          <a:off x="0" y="2995017"/>
          <a:ext cx="6269038" cy="16716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CE9695-08C7-4A7E-A810-317F4ABEE6F7}">
      <dsp:nvSpPr>
        <dsp:cNvPr id="0" name=""/>
        <dsp:cNvSpPr/>
      </dsp:nvSpPr>
      <dsp:spPr>
        <a:xfrm>
          <a:off x="505670" y="3371135"/>
          <a:ext cx="919400" cy="9194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CED9A-5765-4416-9FE9-3DC72F8F8F59}">
      <dsp:nvSpPr>
        <dsp:cNvPr id="0" name=""/>
        <dsp:cNvSpPr/>
      </dsp:nvSpPr>
      <dsp:spPr>
        <a:xfrm>
          <a:off x="1930741" y="2995017"/>
          <a:ext cx="4338296" cy="167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15" tIns="176915" rIns="176915" bIns="176915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/>
            <a:t>2 – Если проблема НЕ решаема, то как изменится ваша жизнь? Как изменится жизнь близких?</a:t>
          </a:r>
          <a:endParaRPr lang="en-US" sz="2300" kern="1200"/>
        </a:p>
      </dsp:txBody>
      <dsp:txXfrm>
        <a:off x="1930741" y="2995017"/>
        <a:ext cx="4338296" cy="16716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0D430-2604-437A-862F-964D5DD0440D}">
      <dsp:nvSpPr>
        <dsp:cNvPr id="0" name=""/>
        <dsp:cNvSpPr/>
      </dsp:nvSpPr>
      <dsp:spPr>
        <a:xfrm>
          <a:off x="0" y="896503"/>
          <a:ext cx="5962720" cy="983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/>
            <a:t>1. ПРОБЛЕМА</a:t>
          </a:r>
          <a:endParaRPr lang="en-US" sz="4100" kern="1200"/>
        </a:p>
      </dsp:txBody>
      <dsp:txXfrm>
        <a:off x="48005" y="944508"/>
        <a:ext cx="5866710" cy="887374"/>
      </dsp:txXfrm>
    </dsp:sp>
    <dsp:sp modelId="{23066448-D4BD-4AAB-BBD4-015BA78CB2A2}">
      <dsp:nvSpPr>
        <dsp:cNvPr id="0" name=""/>
        <dsp:cNvSpPr/>
      </dsp:nvSpPr>
      <dsp:spPr>
        <a:xfrm>
          <a:off x="0" y="1997968"/>
          <a:ext cx="5962720" cy="98338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/>
            <a:t>2. ПРИЧИНА ПРОБЛЕМЫ</a:t>
          </a:r>
          <a:endParaRPr lang="en-US" sz="4100" kern="1200"/>
        </a:p>
      </dsp:txBody>
      <dsp:txXfrm>
        <a:off x="48005" y="2045973"/>
        <a:ext cx="5866710" cy="887374"/>
      </dsp:txXfrm>
    </dsp:sp>
    <dsp:sp modelId="{A5AB2DF9-3E02-4F7E-8A0B-D3424FB78B35}">
      <dsp:nvSpPr>
        <dsp:cNvPr id="0" name=""/>
        <dsp:cNvSpPr/>
      </dsp:nvSpPr>
      <dsp:spPr>
        <a:xfrm>
          <a:off x="0" y="3099433"/>
          <a:ext cx="5962720" cy="98338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/>
            <a:t>3. РЕСУРС</a:t>
          </a:r>
          <a:endParaRPr lang="en-US" sz="4100" kern="1200"/>
        </a:p>
      </dsp:txBody>
      <dsp:txXfrm>
        <a:off x="48005" y="3147438"/>
        <a:ext cx="5866710" cy="8873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A2E3A-0305-48A6-8304-D115474ABD3E}">
      <dsp:nvSpPr>
        <dsp:cNvPr id="0" name=""/>
        <dsp:cNvSpPr/>
      </dsp:nvSpPr>
      <dsp:spPr>
        <a:xfrm>
          <a:off x="0" y="56406"/>
          <a:ext cx="6367912" cy="2059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Социальный интерес –это стремление к сотрудничеству с другими людьми для достижения общих целей. Чувство общности касается участия, которое мы принимаем в делах других людей, не просто ради достижения собственных целей, но из интереса к других</a:t>
          </a:r>
          <a:endParaRPr lang="en-US" sz="2000" kern="1200"/>
        </a:p>
      </dsp:txBody>
      <dsp:txXfrm>
        <a:off x="100522" y="156928"/>
        <a:ext cx="6166868" cy="1858156"/>
      </dsp:txXfrm>
    </dsp:sp>
    <dsp:sp modelId="{BBB9C2C3-1E75-4125-A318-FFEEFCAFCAC4}">
      <dsp:nvSpPr>
        <dsp:cNvPr id="0" name=""/>
        <dsp:cNvSpPr/>
      </dsp:nvSpPr>
      <dsp:spPr>
        <a:xfrm>
          <a:off x="0" y="2173206"/>
          <a:ext cx="6367912" cy="205920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Социальный интерес имеет врожденные задатки, но окончательно формируется в семье. Степень выраженности  является показателем психического здоровья, него недоразвитие может стать причиной неврозов, наркомании, преступности и др. социальных и патопсихологических отклонений.</a:t>
          </a:r>
          <a:endParaRPr lang="en-US" sz="2000" kern="1200"/>
        </a:p>
      </dsp:txBody>
      <dsp:txXfrm>
        <a:off x="100522" y="2273728"/>
        <a:ext cx="6166868" cy="1858156"/>
      </dsp:txXfrm>
    </dsp:sp>
    <dsp:sp modelId="{35F9DAB8-2F42-4EC1-8D85-A35BFB092706}">
      <dsp:nvSpPr>
        <dsp:cNvPr id="0" name=""/>
        <dsp:cNvSpPr/>
      </dsp:nvSpPr>
      <dsp:spPr>
        <a:xfrm>
          <a:off x="0" y="4290006"/>
          <a:ext cx="6367912" cy="20592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Социальное чувство и социальный интерес, Адлер понимает как инстинктивную и в то же время сознаваемую и управляемую способность «видеть глазами другого, слушать ушами другого, чувствовать его сердцем».</a:t>
          </a:r>
          <a:endParaRPr lang="en-US" sz="2000" kern="1200"/>
        </a:p>
      </dsp:txBody>
      <dsp:txXfrm>
        <a:off x="100522" y="4390528"/>
        <a:ext cx="6166868" cy="1858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F6EAFB-4C9C-4D96-97B6-7A6B0FAA7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F04E05-BD67-4838-9C32-25DEFE715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563E28-C361-4D83-A934-02B0B2A3B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183-47CC-4689-8A8F-298302C5D4ED}" type="datetimeFigureOut">
              <a:rPr lang="ru-RU" smtClean="0"/>
              <a:t>27.04.21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611647-4249-42D0-8FF5-CF8B47B2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BBD81A-3A24-422F-BD56-615075C44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E05-8567-4EF6-B52B-ECE03959C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46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A90F1B-1F41-465D-B595-D1D0D79B8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135D510-EB07-4BC5-A436-8546D47B2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5909F9-8057-44A6-9A9C-A0C451D7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183-47CC-4689-8A8F-298302C5D4ED}" type="datetimeFigureOut">
              <a:rPr lang="ru-RU" smtClean="0"/>
              <a:t>27.04.21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92E880-1F25-450B-91F2-18458FCC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63DD12-CE74-4B83-AC35-483FB1DB8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E05-8567-4EF6-B52B-ECE03959C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33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4EA8F5-6EB6-4961-8195-1D8D67376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A430AA-D0A8-4091-B53E-04EBD5F98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2F125F-4228-41DC-AF66-F2DD8DC34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183-47CC-4689-8A8F-298302C5D4ED}" type="datetimeFigureOut">
              <a:rPr lang="ru-RU" smtClean="0"/>
              <a:t>27.04.21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21E694-55E9-4D86-8449-0F17DE9A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AF2C5F-D406-4EFF-B378-3C69C3D64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E05-8567-4EF6-B52B-ECE03959C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6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723665-07F6-43FE-ACCF-3E0263A6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2D9E34-51ED-4446-B2E2-0357B989F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668E9D-4451-4C16-8863-99575A971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183-47CC-4689-8A8F-298302C5D4ED}" type="datetimeFigureOut">
              <a:rPr lang="ru-RU" smtClean="0"/>
              <a:t>27.04.21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4CB7F7-A787-48FF-890F-0929B5F92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52851-A108-4D4C-8352-79357762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E05-8567-4EF6-B52B-ECE03959C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61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72620-7E2E-4668-AA89-C11D10215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1C6446-93C6-4469-968D-884E7151F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24109A-5460-44BD-9E70-0789D1D10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183-47CC-4689-8A8F-298302C5D4ED}" type="datetimeFigureOut">
              <a:rPr lang="ru-RU" smtClean="0"/>
              <a:t>27.04.21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C2682A-6416-4A8C-8B37-E8EA24FB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E2AF64-52F3-4FEA-8EAE-C65BF21CE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E05-8567-4EF6-B52B-ECE03959C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657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5835A8-3AEC-4279-9D3E-1156BCB40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59266B-099C-4849-8441-780DFEE2C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310C45-FBC4-449F-BB86-3D5F772EE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9AF97E-752E-47A9-9FE2-DDF97D2F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183-47CC-4689-8A8F-298302C5D4ED}" type="datetimeFigureOut">
              <a:rPr lang="ru-RU" smtClean="0"/>
              <a:t>27.04.21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C050DF-2641-4224-BA98-FD5571304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E00774-77DD-4A78-ADBD-F883F777F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E05-8567-4EF6-B52B-ECE03959C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88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867CF-A019-462B-8672-7E89FF4FF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6873EE-5C2D-4735-A67B-9CE1CF173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39B085-FA2C-4B65-B898-CD3D98C2E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961F85-7A9E-4AFE-80C8-9F20AE1A2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21BF2F7-C3B7-4CEB-99BC-E09C60C650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0E6CF0F-5D9C-4EF6-8CD3-A5B6366A8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183-47CC-4689-8A8F-298302C5D4ED}" type="datetimeFigureOut">
              <a:rPr lang="ru-RU" smtClean="0"/>
              <a:t>27.04.21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DCA9504-D1C2-40BA-A505-7BFFAC63C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7330FE5-F3F4-49D7-82D5-1D0FB4EA5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E05-8567-4EF6-B52B-ECE03959C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46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1EDBAB-9CCF-48F0-B55F-F0F40B33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F86DB8D-3ECD-4C6D-BD33-014F3E3B8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183-47CC-4689-8A8F-298302C5D4ED}" type="datetimeFigureOut">
              <a:rPr lang="ru-RU" smtClean="0"/>
              <a:t>27.04.21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66F47F-C5C5-471D-8199-C732D2B5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FD5CC8-32F2-4420-A03E-5D479986C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E05-8567-4EF6-B52B-ECE03959C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76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67013B5-C045-4CE9-B53F-E2B072E9C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183-47CC-4689-8A8F-298302C5D4ED}" type="datetimeFigureOut">
              <a:rPr lang="ru-RU" smtClean="0"/>
              <a:t>27.04.21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1F953C9-9AC0-4130-97D8-49B6168CF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67A730-80CE-42D4-B0DC-E49CE7030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E05-8567-4EF6-B52B-ECE03959C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13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844A73-A279-42EF-A520-BBF17C33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2447F3-E532-4DFA-BE52-5A7B6D03B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C0E7D5-BB41-468F-A6BD-9296E8207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602F17-E2D9-408D-A37C-88BDB41D2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183-47CC-4689-8A8F-298302C5D4ED}" type="datetimeFigureOut">
              <a:rPr lang="ru-RU" smtClean="0"/>
              <a:t>27.04.21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76343D-1BA0-488E-92DC-FC2F70953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CCC439-5FEB-4E8A-9F60-3F414CCA4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E05-8567-4EF6-B52B-ECE03959C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58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0A081-5525-4CCE-8D95-5F589377E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F2BC95D-FBFF-493E-AD47-72834F82E6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711930-1A3E-4173-9BC1-3B2BFAD33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40BB37-DC12-41C7-A65C-6A7B8751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183-47CC-4689-8A8F-298302C5D4ED}" type="datetimeFigureOut">
              <a:rPr lang="ru-RU" smtClean="0"/>
              <a:t>27.04.21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B78023C-B0DA-49AE-AC4F-792445E3F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B8B625-7EA3-48A8-8CA6-2D7034B0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4E05-8567-4EF6-B52B-ECE03959C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95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949D40-43E7-4BE1-BBB9-1A69DB085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666C26-810D-4E13-8E9C-CF7CE2A06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935CFC-FCF4-4222-A0DF-5CD5B0DC2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5D183-47CC-4689-8A8F-298302C5D4ED}" type="datetimeFigureOut">
              <a:rPr lang="ru-RU" smtClean="0"/>
              <a:t>27.04.21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414A5C-D9DF-4778-81E0-11D5147B3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8FA3DD-4D75-4826-8E72-B95F6CDB7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84E05-8567-4EF6-B52B-ECE03959C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7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DC8C9-CDCB-4784-9887-BEAB58FC39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Методика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проведения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групповых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консультаций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с </a:t>
            </a:r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семьями</a:t>
            </a:r>
            <a:endParaRPr lang="en-US" sz="4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FCF178-2563-407A-9F35-0C30AEE97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858" y="376919"/>
            <a:ext cx="655534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b="1" dirty="0"/>
              <a:t>ТОКАРЕВА </a:t>
            </a:r>
            <a:r>
              <a:rPr lang="en-US" sz="2800" b="1" dirty="0" err="1"/>
              <a:t>Юлия</a:t>
            </a:r>
            <a:r>
              <a:rPr lang="en-US" sz="2800" b="1" dirty="0"/>
              <a:t> Александровна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dirty="0" err="1"/>
              <a:t>доктор</a:t>
            </a:r>
            <a:r>
              <a:rPr lang="en-US" sz="2800" dirty="0"/>
              <a:t> </a:t>
            </a:r>
            <a:r>
              <a:rPr lang="en-US" sz="2800" dirty="0" err="1"/>
              <a:t>психологических</a:t>
            </a:r>
            <a:r>
              <a:rPr lang="en-US" sz="2800" dirty="0"/>
              <a:t> </a:t>
            </a:r>
            <a:r>
              <a:rPr lang="en-US" sz="2800" dirty="0" err="1"/>
              <a:t>наук</a:t>
            </a:r>
            <a:r>
              <a:rPr lang="en-US" sz="2800" dirty="0"/>
              <a:t>, </a:t>
            </a:r>
            <a:r>
              <a:rPr lang="en-US" sz="2800" dirty="0" err="1"/>
              <a:t>доцент</a:t>
            </a:r>
            <a:r>
              <a:rPr lang="en-US" sz="2800" dirty="0"/>
              <a:t>,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800" dirty="0" err="1"/>
              <a:t>Заведующий</a:t>
            </a:r>
            <a:r>
              <a:rPr lang="en-US" sz="2800" dirty="0"/>
              <a:t> </a:t>
            </a:r>
            <a:r>
              <a:rPr lang="en-US" sz="2800" dirty="0" err="1"/>
              <a:t>кафедрой</a:t>
            </a:r>
            <a:r>
              <a:rPr lang="en-US" sz="2800" dirty="0"/>
              <a:t> </a:t>
            </a:r>
            <a:r>
              <a:rPr lang="en-US" sz="2800" dirty="0" err="1"/>
              <a:t>управления</a:t>
            </a:r>
            <a:r>
              <a:rPr lang="en-US" sz="2800" dirty="0"/>
              <a:t> </a:t>
            </a:r>
            <a:r>
              <a:rPr lang="en-US" sz="2800" dirty="0" err="1"/>
              <a:t>персоналом</a:t>
            </a:r>
            <a:r>
              <a:rPr lang="en-US" sz="2800" dirty="0"/>
              <a:t> и </a:t>
            </a:r>
            <a:r>
              <a:rPr lang="en-US" sz="2800" dirty="0" err="1"/>
              <a:t>психологии</a:t>
            </a:r>
            <a:r>
              <a:rPr lang="en-US" sz="2800" dirty="0"/>
              <a:t> </a:t>
            </a:r>
            <a:r>
              <a:rPr lang="en-US" sz="2800" dirty="0" err="1"/>
              <a:t>Уральского</a:t>
            </a:r>
            <a:r>
              <a:rPr lang="en-US" sz="2800" dirty="0"/>
              <a:t> </a:t>
            </a:r>
            <a:r>
              <a:rPr lang="en-US" sz="2800" dirty="0" err="1"/>
              <a:t>федерального</a:t>
            </a:r>
            <a:r>
              <a:rPr lang="en-US" sz="2800" dirty="0"/>
              <a:t> </a:t>
            </a:r>
            <a:r>
              <a:rPr lang="en-US" sz="2800" dirty="0" err="1"/>
              <a:t>университет</a:t>
            </a:r>
            <a:r>
              <a:rPr lang="en-US" sz="2800" dirty="0"/>
              <a:t>, </a:t>
            </a:r>
            <a:r>
              <a:rPr lang="en-US" sz="2800" dirty="0" err="1"/>
              <a:t>психолог-консультант</a:t>
            </a:r>
            <a:r>
              <a:rPr lang="en-US" sz="2800" dirty="0"/>
              <a:t> (</a:t>
            </a:r>
            <a:r>
              <a:rPr lang="en-US" sz="2800" dirty="0" err="1"/>
              <a:t>Екатеринбург</a:t>
            </a:r>
            <a:r>
              <a:rPr lang="en-US" sz="2800" dirty="0"/>
              <a:t>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1087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C2ACF-653B-4BDD-8637-1A7A64EA7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ru-RU" sz="4600" i="1"/>
              <a:t>Виды мотивации:</a:t>
            </a:r>
            <a:r>
              <a:rPr lang="ru-RU" sz="4600"/>
              <a:t/>
            </a:r>
            <a:br>
              <a:rPr lang="ru-RU" sz="4600"/>
            </a:br>
            <a:endParaRPr lang="ru-RU" sz="46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113B5B71-B34A-4322-B74C-2917EA83C7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53194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484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7BC714-0C7C-4136-A476-186243617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Упражнение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690EE-502B-4F9B-B182-BF886C64F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6912" y="5645150"/>
            <a:ext cx="8258176" cy="6318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 проблем и ресурсов для их решения (12 вопросов)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8769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C4BD1-5850-4FE3-9491-2D146E959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54" y="712269"/>
            <a:ext cx="3575721" cy="550226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Упражнение 2</a:t>
            </a:r>
          </a:p>
        </p:txBody>
      </p:sp>
      <p:cxnSp>
        <p:nvCxnSpPr>
          <p:cNvPr id="16" name="Straight Connector 10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Объект 2">
            <a:extLst>
              <a:ext uri="{FF2B5EF4-FFF2-40B4-BE49-F238E27FC236}">
                <a16:creationId xmlns:a16="http://schemas.microsoft.com/office/drawing/2014/main" id="{7D4A782C-13D4-4416-B3F8-8B1AE58C64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80619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0329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3D7FF0-E192-43C2-B3E5-FADF4356C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468" y="408838"/>
            <a:ext cx="9895951" cy="1033669"/>
          </a:xfrm>
        </p:spPr>
        <p:txBody>
          <a:bodyPr>
            <a:normAutofit/>
          </a:bodyPr>
          <a:lstStyle/>
          <a:p>
            <a:r>
              <a:rPr lang="ru-RU" sz="3400" i="1" dirty="0">
                <a:solidFill>
                  <a:srgbClr val="FFFFFF"/>
                </a:solidFill>
              </a:rPr>
              <a:t>АНАЛИЗ СТИЛЯ ЖИЗНИ.</a:t>
            </a:r>
            <a:r>
              <a:rPr lang="ru-RU" sz="3400" dirty="0">
                <a:solidFill>
                  <a:srgbClr val="FFFFFF"/>
                </a:solidFill>
              </a:rPr>
              <a:t/>
            </a:r>
            <a:br>
              <a:rPr lang="ru-RU" sz="3400" dirty="0">
                <a:solidFill>
                  <a:srgbClr val="FFFFFF"/>
                </a:solidFill>
              </a:rPr>
            </a:br>
            <a:endParaRPr lang="ru-RU" sz="34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6AC861-A243-4ABE-A3DC-635D2BBB4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631" y="1705707"/>
            <a:ext cx="11254154" cy="502040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dirty="0"/>
              <a:t>Жизнь человека-это реализация принятого человеком в раннем детстве решения о том, что такое мир, что такое Я, каково мое место в этом мире.</a:t>
            </a:r>
          </a:p>
          <a:p>
            <a:pPr marL="0" indent="0">
              <a:buNone/>
            </a:pPr>
            <a:r>
              <a:rPr lang="ru-RU" i="1" dirty="0"/>
              <a:t>Главные идеи:</a:t>
            </a:r>
            <a:endParaRPr lang="ru-RU" dirty="0"/>
          </a:p>
          <a:p>
            <a:pPr lvl="0"/>
            <a:r>
              <a:rPr lang="ru-RU" dirty="0"/>
              <a:t>Каждый из нас ощущает </a:t>
            </a:r>
            <a:r>
              <a:rPr lang="ru-RU" dirty="0">
                <a:highlight>
                  <a:srgbClr val="00FFFF"/>
                </a:highlight>
              </a:rPr>
              <a:t>собственную недостаточность</a:t>
            </a:r>
            <a:r>
              <a:rPr lang="ru-RU" dirty="0"/>
              <a:t>, и это </a:t>
            </a:r>
            <a:r>
              <a:rPr lang="ru-RU" dirty="0">
                <a:highlight>
                  <a:srgbClr val="00FFFF"/>
                </a:highlight>
              </a:rPr>
              <a:t>универсально.</a:t>
            </a:r>
          </a:p>
          <a:p>
            <a:pPr lvl="0"/>
            <a:r>
              <a:rPr lang="ru-RU" dirty="0"/>
              <a:t>Каждый из нас будет </a:t>
            </a:r>
            <a:r>
              <a:rPr lang="ru-RU" dirty="0">
                <a:highlight>
                  <a:srgbClr val="00FFFF"/>
                </a:highlight>
              </a:rPr>
              <a:t>бороться</a:t>
            </a:r>
            <a:r>
              <a:rPr lang="ru-RU" dirty="0"/>
              <a:t>, чтобы преодолеть свою недостаточность, и это </a:t>
            </a:r>
            <a:r>
              <a:rPr lang="ru-RU" dirty="0">
                <a:highlight>
                  <a:srgbClr val="00FFFF"/>
                </a:highlight>
              </a:rPr>
              <a:t>типично.</a:t>
            </a:r>
          </a:p>
          <a:p>
            <a:pPr lvl="0"/>
            <a:r>
              <a:rPr lang="ru-RU" dirty="0"/>
              <a:t>Слаженность индивидуальной и общественной жизни зависит от степени </a:t>
            </a:r>
            <a:r>
              <a:rPr lang="ru-RU" dirty="0">
                <a:highlight>
                  <a:srgbClr val="00FFFF"/>
                </a:highlight>
              </a:rPr>
              <a:t>развития социальных чувств </a:t>
            </a:r>
            <a:r>
              <a:rPr lang="ru-RU" dirty="0"/>
              <a:t>(интерес к другим), и это </a:t>
            </a:r>
            <a:r>
              <a:rPr lang="ru-RU" dirty="0">
                <a:highlight>
                  <a:srgbClr val="00FFFF"/>
                </a:highlight>
              </a:rPr>
              <a:t>хорошо.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6226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6AFC2C-6F5F-4EDF-9638-17D17E422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</a:rPr>
              <a:t>Упражнение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DF46E8-27C5-4EF1-9BB0-2303E2A0A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85279"/>
            <a:ext cx="10647484" cy="4598376"/>
          </a:xfrm>
        </p:spPr>
        <p:txBody>
          <a:bodyPr anchor="ctr">
            <a:noAutofit/>
          </a:bodyPr>
          <a:lstStyle/>
          <a:p>
            <a:pPr lvl="0"/>
            <a:r>
              <a:rPr lang="ru-RU" sz="2400" dirty="0"/>
              <a:t>Чего Вы хотите достичь в работе?_________________________________</a:t>
            </a:r>
          </a:p>
          <a:p>
            <a:endParaRPr lang="ru-RU" sz="2400" dirty="0"/>
          </a:p>
          <a:p>
            <a:pPr lvl="0"/>
            <a:r>
              <a:rPr lang="ru-RU" sz="2400" dirty="0"/>
              <a:t>Чего Вы хотите достичь в дружбе?_________________________________</a:t>
            </a:r>
          </a:p>
          <a:p>
            <a:pPr marL="0" indent="0">
              <a:buNone/>
            </a:pPr>
            <a:endParaRPr lang="ru-RU" sz="2400" dirty="0"/>
          </a:p>
          <a:p>
            <a:pPr lvl="0"/>
            <a:r>
              <a:rPr lang="ru-RU" sz="2400" dirty="0"/>
              <a:t>Чего Вы хотите достичь в личной жизни?___________________________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dirty="0"/>
              <a:t>Есть, что-то общее, что Вам мешает добиться данных целей?___________</a:t>
            </a:r>
          </a:p>
        </p:txBody>
      </p:sp>
    </p:spTree>
    <p:extLst>
      <p:ext uri="{BB962C8B-B14F-4D97-AF65-F5344CB8AC3E}">
        <p14:creationId xmlns:p14="http://schemas.microsoft.com/office/powerpoint/2010/main" val="2972544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1C92C7-AE42-40A1-9559-AF8968B94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846" y="1525929"/>
            <a:ext cx="4230100" cy="3387497"/>
          </a:xfrm>
        </p:spPr>
        <p:txBody>
          <a:bodyPr anchor="b">
            <a:normAutofit/>
          </a:bodyPr>
          <a:lstStyle/>
          <a:p>
            <a:pPr algn="ctr"/>
            <a:r>
              <a:rPr lang="ru-RU" sz="3400" dirty="0">
                <a:solidFill>
                  <a:srgbClr val="FFFFFF"/>
                </a:solidFill>
              </a:rPr>
              <a:t>Чтобы чувство недостаточности превратилось в комплекс неполноценности, нужны три условия:</a:t>
            </a:r>
            <a:br>
              <a:rPr lang="ru-RU" sz="3400" dirty="0">
                <a:solidFill>
                  <a:srgbClr val="FFFFFF"/>
                </a:solidFill>
              </a:rPr>
            </a:br>
            <a:endParaRPr lang="ru-RU" sz="34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397F66-048F-4075-A274-733C8403E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54" y="202224"/>
            <a:ext cx="6137031" cy="6488722"/>
          </a:xfrm>
        </p:spPr>
        <p:txBody>
          <a:bodyPr anchor="ctr">
            <a:noAutofit/>
          </a:bodyPr>
          <a:lstStyle/>
          <a:p>
            <a:pPr marL="0" lvl="0" indent="0">
              <a:buNone/>
            </a:pPr>
            <a:r>
              <a:rPr lang="ru-RU" sz="2000" dirty="0"/>
              <a:t>1. Человек ощущает свою недостаточность (появляется проблема)</a:t>
            </a:r>
          </a:p>
          <a:p>
            <a:pPr marL="0" lvl="0" indent="0">
              <a:buNone/>
            </a:pPr>
            <a:r>
              <a:rPr lang="ru-RU" sz="2000" dirty="0"/>
              <a:t>2. Он не подготовлен и не оснащен для решения этой проблемы</a:t>
            </a:r>
          </a:p>
          <a:p>
            <a:pPr marL="0" lvl="0" indent="0">
              <a:buNone/>
            </a:pPr>
            <a:r>
              <a:rPr lang="ru-RU" sz="2000" dirty="0"/>
              <a:t>3. Он убежден в том, что не сможет её решить.</a:t>
            </a:r>
          </a:p>
          <a:p>
            <a:pPr marL="0" indent="0">
              <a:buNone/>
            </a:pPr>
            <a:r>
              <a:rPr lang="ru-RU" sz="2000" dirty="0">
                <a:highlight>
                  <a:srgbClr val="00FFFF"/>
                </a:highlight>
              </a:rPr>
              <a:t>Только при наличии всех трех пунктов появляется комплекс неполноценности. Если одного из них не будет, то не будет и комплекса!</a:t>
            </a:r>
          </a:p>
          <a:p>
            <a:pPr marL="0" indent="0">
              <a:buNone/>
            </a:pPr>
            <a:r>
              <a:rPr lang="ru-RU" sz="2000" dirty="0">
                <a:highlight>
                  <a:srgbClr val="FFFF00"/>
                </a:highlight>
              </a:rPr>
              <a:t>Причины рождения ощущения недостаточности:</a:t>
            </a:r>
          </a:p>
          <a:p>
            <a:pPr lvl="0"/>
            <a:r>
              <a:rPr lang="ru-RU" sz="2000" dirty="0">
                <a:highlight>
                  <a:srgbClr val="FFFF00"/>
                </a:highlight>
              </a:rPr>
              <a:t>Несовершенство органов </a:t>
            </a:r>
            <a:r>
              <a:rPr lang="ru-RU" sz="2000" dirty="0"/>
              <a:t>- болезненность, косолапость, косоглазие, уродства, леворукость, рост, ноги, зрение, вес, речь, </a:t>
            </a:r>
            <a:r>
              <a:rPr lang="ru-RU" sz="2000" dirty="0" err="1"/>
              <a:t>энурез</a:t>
            </a:r>
            <a:r>
              <a:rPr lang="ru-RU" sz="2000" dirty="0"/>
              <a:t> и т.д.</a:t>
            </a:r>
          </a:p>
          <a:p>
            <a:pPr lvl="0"/>
            <a:r>
              <a:rPr lang="ru-RU" sz="2000" dirty="0">
                <a:highlight>
                  <a:srgbClr val="FFFF00"/>
                </a:highlight>
              </a:rPr>
              <a:t>Избалованные дети- </a:t>
            </a:r>
            <a:r>
              <a:rPr lang="ru-RU" sz="2000" dirty="0"/>
              <a:t>приучены, что их желания будут считаться законом. </a:t>
            </a:r>
          </a:p>
          <a:p>
            <a:pPr lvl="0"/>
            <a:r>
              <a:rPr lang="ru-RU" sz="2000" dirty="0">
                <a:highlight>
                  <a:srgbClr val="FFFF00"/>
                </a:highlight>
              </a:rPr>
              <a:t>Пренебрегаемые дети-</a:t>
            </a:r>
            <a:r>
              <a:rPr lang="ru-RU" sz="2000" dirty="0"/>
              <a:t>никогда не знали любви и сотрудничества.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08383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402E78-595C-4DCC-9128-50370F2BE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657" y="2655277"/>
            <a:ext cx="3824735" cy="826706"/>
          </a:xfrm>
        </p:spPr>
        <p:txBody>
          <a:bodyPr anchor="b">
            <a:normAutofit/>
          </a:bodyPr>
          <a:lstStyle/>
          <a:p>
            <a:pPr algn="r"/>
            <a:r>
              <a:rPr lang="ru-RU" sz="4000" dirty="0">
                <a:solidFill>
                  <a:srgbClr val="FFFFFF"/>
                </a:solidFill>
              </a:rPr>
              <a:t>Упражнение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C7760C-2611-4F1E-B63B-9A4BC3C1F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0066" y="514624"/>
            <a:ext cx="4862447" cy="5546047"/>
          </a:xfrm>
        </p:spPr>
        <p:txBody>
          <a:bodyPr anchor="ctr">
            <a:normAutofit/>
          </a:bodyPr>
          <a:lstStyle/>
          <a:p>
            <a:r>
              <a:rPr lang="ru-RU" dirty="0"/>
              <a:t>Обсудите в группах по 3-4 человека, яркие события своего детства, записывайте все события друг друга. Задайте уточняющие вопросы о чувствах человека и тех выводах, которые он для себя сделал.</a:t>
            </a:r>
          </a:p>
          <a:p>
            <a:r>
              <a:rPr lang="ru-RU" dirty="0"/>
              <a:t>Что бы изменил, если эти ситуации пришлось бы пережить вновь?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898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D77B92-CB36-4B20-A59A-59625E0F0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FB93D7-0AF9-4AF8-99E2-216EF6FF8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anchor="t">
            <a:normAutofit/>
          </a:bodyPr>
          <a:lstStyle/>
          <a:p>
            <a:r>
              <a:rPr lang="ru-RU" dirty="0"/>
              <a:t>Анализ воспоминаний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6BED32C4-C6AB-4F85-B671-6EA9BDC374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365018"/>
              </p:ext>
            </p:extLst>
          </p:nvPr>
        </p:nvGraphicFramePr>
        <p:xfrm>
          <a:off x="5407705" y="1014154"/>
          <a:ext cx="5962720" cy="497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9103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BF9918-7D71-4DB6-ABDE-A3894B58B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endParaRPr lang="ru-RU" sz="40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0E16CE-4CC0-4EAF-8FA2-C5C0BCB6B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618" y="167054"/>
            <a:ext cx="6022127" cy="6471138"/>
          </a:xfrm>
        </p:spPr>
        <p:txBody>
          <a:bodyPr anchor="ctr">
            <a:noAutofit/>
          </a:bodyPr>
          <a:lstStyle/>
          <a:p>
            <a:r>
              <a:rPr lang="ru-RU" sz="2000" dirty="0"/>
              <a:t>Любое поведение человека Адлер рассматривал в социальном контексте. </a:t>
            </a:r>
            <a:r>
              <a:rPr lang="ru-RU" sz="2000" dirty="0">
                <a:highlight>
                  <a:srgbClr val="FFFF00"/>
                </a:highlight>
              </a:rPr>
              <a:t>Жизнь не имеет изначально присущего смысла</a:t>
            </a:r>
            <a:r>
              <a:rPr lang="ru-RU" sz="2000" dirty="0"/>
              <a:t>. </a:t>
            </a:r>
            <a:r>
              <a:rPr lang="ru-RU" sz="2000" dirty="0">
                <a:highlight>
                  <a:srgbClr val="00FF00"/>
                </a:highlight>
              </a:rPr>
              <a:t>Мы придаем смысл жизни, каждый из нас на свой собственный манер.</a:t>
            </a:r>
            <a:r>
              <a:rPr lang="ru-RU" sz="2000" dirty="0"/>
              <a:t> </a:t>
            </a:r>
            <a:r>
              <a:rPr lang="ru-RU" sz="2000" dirty="0">
                <a:highlight>
                  <a:srgbClr val="00FFFF"/>
                </a:highlight>
              </a:rPr>
              <a:t>Наше поведение определяется тем значением, которое мы приписываем жизни.</a:t>
            </a:r>
            <a:r>
              <a:rPr lang="ru-RU" sz="2000" dirty="0"/>
              <a:t> Мы будем вести себя та, как если бы жизнь действительно соответствовала бы нашим ощущениям, и поэтому, определенные её значения будут иметь больший практический смысл, чем другие.</a:t>
            </a:r>
          </a:p>
          <a:p>
            <a:pPr marL="0" indent="0">
              <a:buNone/>
            </a:pPr>
            <a:r>
              <a:rPr lang="ru-RU" sz="2000" dirty="0">
                <a:highlight>
                  <a:srgbClr val="FFFF00"/>
                </a:highlight>
              </a:rPr>
              <a:t>Стиль жизни- </a:t>
            </a:r>
            <a:r>
              <a:rPr lang="ru-RU" sz="2000" dirty="0"/>
              <a:t>это принятая человеком концепция жизни (цели и направленность его устремлений), принятый им паттерн (вид) поведения.</a:t>
            </a:r>
          </a:p>
          <a:p>
            <a:pPr marL="0" indent="0">
              <a:buNone/>
            </a:pPr>
            <a:r>
              <a:rPr lang="ru-RU" sz="2000" dirty="0"/>
              <a:t>Для жизненного стиля характерны:</a:t>
            </a:r>
          </a:p>
          <a:p>
            <a:pPr marL="0" indent="0">
              <a:buNone/>
            </a:pPr>
            <a:r>
              <a:rPr lang="ru-RU" sz="2000" dirty="0"/>
              <a:t>1.очень раннее формирование (до 5 лет);</a:t>
            </a:r>
          </a:p>
          <a:p>
            <a:pPr marL="0" indent="0">
              <a:buNone/>
            </a:pPr>
            <a:r>
              <a:rPr lang="ru-RU" sz="2000" dirty="0"/>
              <a:t>2.ошибочность;</a:t>
            </a:r>
          </a:p>
          <a:p>
            <a:pPr marL="0" indent="0">
              <a:buNone/>
            </a:pPr>
            <a:r>
              <a:rPr lang="ru-RU" sz="2000" dirty="0"/>
              <a:t>3.устойчивость.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1884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9510E4-A97F-4B1B-A606-6EEC663A0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412" y="2787162"/>
            <a:ext cx="3552173" cy="668444"/>
          </a:xfrm>
        </p:spPr>
        <p:txBody>
          <a:bodyPr anchor="b">
            <a:normAutofit/>
          </a:bodyPr>
          <a:lstStyle/>
          <a:p>
            <a:pPr algn="r"/>
            <a:r>
              <a:rPr lang="ru-RU" sz="4000" dirty="0">
                <a:solidFill>
                  <a:srgbClr val="FFFFFF"/>
                </a:solidFill>
              </a:rPr>
              <a:t>Упражнение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FF8BCD-63C0-4506-BCA9-19AEB057E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ru-RU" sz="2400" dirty="0"/>
              <a:t>Обсудите в группе: Значение, которое Вы придаете жизни. Цель, которую преследуете; Способ достижения цели; Эмоциональные склонности (скрытность, выражение эмоций, злость, месть, слезы и т.п.).</a:t>
            </a:r>
          </a:p>
          <a:p>
            <a:r>
              <a:rPr lang="ru-RU" sz="2400" dirty="0"/>
              <a:t>В завершении: Что Вы почувствовали увидев свое поведение?__</a:t>
            </a:r>
          </a:p>
          <a:p>
            <a:r>
              <a:rPr lang="ru-RU" sz="2400" dirty="0"/>
              <a:t>Что хотели бы сделать? (возможно прямо сейчас)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945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3262DD-6C9A-463B-9C7D-2EA1A6FD7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</a:rPr>
              <a:t>Теоретическая основа работы с семьями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21E144-9D8A-4468-A37D-614922A58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039" y="2028051"/>
            <a:ext cx="10665069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ru-RU" dirty="0"/>
              <a:t>Группа оказывает огромное влияние на осознание себя, процесс и результат обучения.</a:t>
            </a:r>
          </a:p>
          <a:p>
            <a:pPr marL="0" indent="0">
              <a:buNone/>
            </a:pPr>
            <a:r>
              <a:rPr lang="ru-RU" dirty="0"/>
              <a:t> Целенаправленная, совмес­тная групповая деятельность предполагает органическую связь деятельности и общения. Индивидуальная психология Альфреда Адлера позволяет человеку в процессе взаимодействия и осознания личностных стратегий понять и адекватно оценить и изменить самого себя. </a:t>
            </a:r>
          </a:p>
        </p:txBody>
      </p:sp>
    </p:spTree>
    <p:extLst>
      <p:ext uri="{BB962C8B-B14F-4D97-AF65-F5344CB8AC3E}">
        <p14:creationId xmlns:p14="http://schemas.microsoft.com/office/powerpoint/2010/main" val="1416245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1D63C574-BFD2-41A1-A567-B0C3CC7FDD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E2A46BAB-8C31-42B2-90E8-B26DD3E8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3F7A3C7-0737-4E57-B30E-8EEFE638B4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25" name="Color">
              <a:extLst>
                <a:ext uri="{FF2B5EF4-FFF2-40B4-BE49-F238E27FC236}">
                  <a16:creationId xmlns:a16="http://schemas.microsoft.com/office/drawing/2014/main" id="{3BE6D516-DFC6-4698-B3F1-5F591C1130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580FB0-D146-458C-AF1B-8E8BBF6BBA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26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06AC1-8C59-4C50-A62C-19DB9432D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826" y="758951"/>
            <a:ext cx="3515244" cy="5340097"/>
          </a:xfrm>
        </p:spPr>
        <p:txBody>
          <a:bodyPr anchor="ctr">
            <a:normAutofit/>
          </a:bodyPr>
          <a:lstStyle/>
          <a:p>
            <a:pPr algn="ctr"/>
            <a:r>
              <a:rPr lang="ru-RU" sz="4800" dirty="0">
                <a:solidFill>
                  <a:schemeClr val="bg1"/>
                </a:solidFill>
              </a:rPr>
              <a:t>Диагностика социального интереса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B76C491B-4FE8-43B5-B100-A5140D9D79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86754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6944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E55C85-6BF6-46EC-AA08-415ADBA42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588" y="2535293"/>
            <a:ext cx="4176427" cy="1319075"/>
          </a:xfrm>
        </p:spPr>
        <p:txBody>
          <a:bodyPr anchor="b">
            <a:normAutofit/>
          </a:bodyPr>
          <a:lstStyle/>
          <a:p>
            <a:pPr algn="r"/>
            <a:r>
              <a:rPr lang="ru-RU" sz="4000" b="1" dirty="0">
                <a:solidFill>
                  <a:srgbClr val="FFFFFF"/>
                </a:solidFill>
              </a:rPr>
              <a:t>ИТОГИ РАБОТЫ:</a:t>
            </a:r>
            <a:r>
              <a:rPr lang="ru-RU" sz="4000" dirty="0">
                <a:solidFill>
                  <a:srgbClr val="FFFFFF"/>
                </a:solidFill>
              </a:rPr>
              <a:t/>
            </a:r>
            <a:br>
              <a:rPr lang="ru-RU" sz="4000" dirty="0">
                <a:solidFill>
                  <a:srgbClr val="FFFFFF"/>
                </a:solidFill>
              </a:rPr>
            </a:br>
            <a:endParaRPr lang="ru-RU" sz="40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0CB4E5-1190-42ED-BFC4-E51C13DFF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9000" y="219808"/>
            <a:ext cx="6145785" cy="6462346"/>
          </a:xfrm>
        </p:spPr>
        <p:txBody>
          <a:bodyPr anchor="ctr">
            <a:noAutofit/>
          </a:bodyPr>
          <a:lstStyle/>
          <a:p>
            <a:r>
              <a:rPr lang="ru-RU" sz="2000" dirty="0"/>
              <a:t>Что нового Вы о себя узнали?__________________________________________________</a:t>
            </a:r>
          </a:p>
          <a:p>
            <a:r>
              <a:rPr lang="ru-RU" sz="2000" dirty="0"/>
              <a:t>Что изменилось за время работы в группе?_______________________________________</a:t>
            </a:r>
          </a:p>
          <a:p>
            <a:r>
              <a:rPr lang="ru-RU" sz="2000" dirty="0"/>
              <a:t>К каким выводам пришли самостоятельно?________________________________________</a:t>
            </a:r>
          </a:p>
          <a:p>
            <a:r>
              <a:rPr lang="ru-RU" sz="2000" dirty="0"/>
              <a:t>К каким выводам подтолкнула группа?___________________________________________</a:t>
            </a:r>
          </a:p>
          <a:p>
            <a:r>
              <a:rPr lang="ru-RU" sz="2000" dirty="0"/>
              <a:t>Какие дальнейшие изменения Вы для себя планируете?_____________________________</a:t>
            </a:r>
          </a:p>
          <a:p>
            <a:r>
              <a:rPr lang="ru-RU" sz="2000" dirty="0"/>
              <a:t>Напишите пожелание самому себе________________________________________________</a:t>
            </a:r>
          </a:p>
          <a:p>
            <a:pPr marL="0" indent="0">
              <a:buNone/>
            </a:pPr>
            <a:r>
              <a:rPr lang="ru-RU" sz="2000" dirty="0">
                <a:highlight>
                  <a:srgbClr val="00FF00"/>
                </a:highlight>
              </a:rPr>
              <a:t>«Каждый из нас сам определяет, что и как он испытает» </a:t>
            </a:r>
            <a:r>
              <a:rPr lang="ru-RU" sz="2000" dirty="0"/>
              <a:t>А. Адлер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35991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69283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54000">
                <a:schemeClr val="accent1">
                  <a:lumMod val="50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6610" y="5269283"/>
            <a:ext cx="12208610" cy="1590742"/>
          </a:xfrm>
          <a:prstGeom prst="rect">
            <a:avLst/>
          </a:prstGeom>
          <a:gradFill>
            <a:gsLst>
              <a:gs pos="18000">
                <a:schemeClr val="accent1">
                  <a:lumMod val="75000"/>
                  <a:alpha val="0"/>
                </a:schemeClr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98694" y="5267258"/>
            <a:ext cx="4093306" cy="1590742"/>
          </a:xfrm>
          <a:prstGeom prst="rect">
            <a:avLst/>
          </a:prstGeom>
          <a:gradFill>
            <a:gsLst>
              <a:gs pos="23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669" y="5267258"/>
            <a:ext cx="12198669" cy="1131515"/>
          </a:xfrm>
          <a:prstGeom prst="rect">
            <a:avLst/>
          </a:prstGeom>
          <a:gradFill>
            <a:gsLst>
              <a:gs pos="18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5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FA1AAC-C1ED-4F77-BFA4-BE80FC0AC7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6607" y="5278400"/>
            <a:ext cx="7736926" cy="1590741"/>
          </a:xfrm>
          <a:prstGeom prst="rect">
            <a:avLst/>
          </a:prstGeom>
          <a:gradFill>
            <a:gsLst>
              <a:gs pos="5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41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AA1692-D51D-4834-AD15-8EDB5EE43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209" y="5554639"/>
            <a:ext cx="9654076" cy="982473"/>
          </a:xfrm>
        </p:spPr>
        <p:txBody>
          <a:bodyPr>
            <a:normAutofit/>
          </a:bodyPr>
          <a:lstStyle/>
          <a:p>
            <a:r>
              <a:rPr lang="ru-RU" sz="3100" b="1">
                <a:solidFill>
                  <a:srgbClr val="FFFFFF"/>
                </a:solidFill>
              </a:rPr>
              <a:t>ЛИТЕРАТУРА:</a:t>
            </a:r>
            <a:r>
              <a:rPr lang="ru-RU" sz="3100">
                <a:solidFill>
                  <a:srgbClr val="FFFFFF"/>
                </a:solidFill>
              </a:rPr>
              <a:t/>
            </a:r>
            <a:br>
              <a:rPr lang="ru-RU" sz="3100">
                <a:solidFill>
                  <a:srgbClr val="FFFFFF"/>
                </a:solidFill>
              </a:rPr>
            </a:br>
            <a:endParaRPr lang="ru-RU" sz="31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0BA575-5FEF-4563-BED7-AE57111A9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054" y="513130"/>
            <a:ext cx="10163055" cy="4292876"/>
          </a:xfrm>
        </p:spPr>
        <p:txBody>
          <a:bodyPr anchor="ctr">
            <a:normAutofit/>
          </a:bodyPr>
          <a:lstStyle/>
          <a:p>
            <a:pPr lvl="0"/>
            <a:r>
              <a:rPr lang="ru-RU" sz="2000" dirty="0"/>
              <a:t>Адлер А. Практика и теория индивидуальной психологии, </a:t>
            </a:r>
            <a:r>
              <a:rPr lang="ru-RU" sz="2000" dirty="0" err="1"/>
              <a:t>А.Адлер</a:t>
            </a:r>
            <a:r>
              <a:rPr lang="ru-RU" sz="2000" dirty="0"/>
              <a:t>. СПб, 2009.</a:t>
            </a:r>
          </a:p>
          <a:p>
            <a:pPr lvl="0"/>
            <a:r>
              <a:rPr lang="ru-RU" sz="2000" dirty="0"/>
              <a:t>Альфред Адлер: очерки по индивидуальной психологии. М., 2008.</a:t>
            </a:r>
          </a:p>
          <a:p>
            <a:pPr lvl="0"/>
            <a:r>
              <a:rPr lang="ru-RU" sz="2000" dirty="0"/>
              <a:t>Адлер А. Практика и теория индивидуальной психологии. М., 1995</a:t>
            </a:r>
          </a:p>
          <a:p>
            <a:pPr lvl="0"/>
            <a:r>
              <a:rPr lang="ru-RU" sz="2000" dirty="0"/>
              <a:t>Адлер А. Наука жить. Киев, 1997</a:t>
            </a:r>
          </a:p>
          <a:p>
            <a:pPr lvl="0"/>
            <a:r>
              <a:rPr lang="ru-RU" sz="2000" dirty="0" err="1"/>
              <a:t>Ахола</a:t>
            </a:r>
            <a:r>
              <a:rPr lang="ru-RU" sz="2000" dirty="0"/>
              <a:t> Т., Фурман Б. Краткосрочная позитивная психотерапия (терапия, фокусированная на решении). СПб., 1996.</a:t>
            </a:r>
          </a:p>
          <a:p>
            <a:pPr lvl="0"/>
            <a:r>
              <a:rPr lang="ru-RU" sz="2000" dirty="0" err="1"/>
              <a:t>Джайнот</a:t>
            </a:r>
            <a:r>
              <a:rPr lang="ru-RU" sz="2000" dirty="0"/>
              <a:t> Х. Дж. Родители и дети. М., 1986.</a:t>
            </a:r>
          </a:p>
          <a:p>
            <a:pPr lvl="0"/>
            <a:r>
              <a:rPr lang="ru-RU" sz="2000" dirty="0" err="1"/>
              <a:t>Джекинс</a:t>
            </a:r>
            <a:r>
              <a:rPr lang="ru-RU" sz="2000" dirty="0"/>
              <a:t> Х. Человеческое в человеке: Теория </a:t>
            </a:r>
            <a:r>
              <a:rPr lang="ru-RU" sz="2000" dirty="0" err="1"/>
              <a:t>переоценочного</a:t>
            </a:r>
            <a:r>
              <a:rPr lang="ru-RU" sz="2000" dirty="0"/>
              <a:t> консультирования. М., 1993.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63611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FFD35-403B-4170-A8DB-B94EBAF7B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315" y="502022"/>
            <a:ext cx="9764378" cy="483212"/>
          </a:xfrm>
        </p:spPr>
        <p:txBody>
          <a:bodyPr anchor="b">
            <a:normAutofit fontScale="90000"/>
          </a:bodyPr>
          <a:lstStyle/>
          <a:p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48A25D-6D93-432B-B41A-BD786D055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481" y="1196502"/>
            <a:ext cx="10163212" cy="4676265"/>
          </a:xfrm>
        </p:spPr>
        <p:txBody>
          <a:bodyPr anchor="t">
            <a:normAutofit/>
          </a:bodyPr>
          <a:lstStyle/>
          <a:p>
            <a:r>
              <a:rPr lang="ru-RU" sz="2400" dirty="0"/>
              <a:t>Групповое консультирование по Адлеру направлено на диагностику личности. </a:t>
            </a:r>
          </a:p>
          <a:p>
            <a:r>
              <a:rPr lang="ru-RU" sz="2400" dirty="0"/>
              <a:t>Происходит определение, почему клиенты склоняются к тому или иному способу мышления и поведения. </a:t>
            </a:r>
          </a:p>
          <a:p>
            <a:r>
              <a:rPr lang="ru-RU" sz="2400" dirty="0"/>
              <a:t>Консультанты делают вывод, опираясь на накопленную информацию о членах семьи клиента, формировании его социального интереса и стиля жизни. </a:t>
            </a:r>
          </a:p>
          <a:p>
            <a:r>
              <a:rPr lang="ru-RU" sz="2400" dirty="0"/>
              <a:t>Затем обсуждают с клиентами свои интерпретации, впечатления, мнения и чувства, стараются понять перспективу жизни клиента. </a:t>
            </a:r>
          </a:p>
          <a:p>
            <a:r>
              <a:rPr lang="ru-RU" sz="2400" dirty="0"/>
              <a:t>Клиента постоянно поощряют к анализу и изменению (по запросу) «неправильного образа жизни», развивая его социальную направленность. </a:t>
            </a:r>
          </a:p>
          <a:p>
            <a:endParaRPr lang="ru-RU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5D1DD4-F812-48A0-86A2-77C152BC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</a:rPr>
              <a:t>Практическая основа работы с семьями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B6668B-5B05-48A4-A6C3-DBE9CEC13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793" y="1732085"/>
            <a:ext cx="9943838" cy="4269470"/>
          </a:xfrm>
        </p:spPr>
        <p:txBody>
          <a:bodyPr anchor="ctr">
            <a:noAutofit/>
          </a:bodyPr>
          <a:lstStyle/>
          <a:p>
            <a:r>
              <a:rPr lang="ru-RU" dirty="0"/>
              <a:t>Ведение  </a:t>
            </a:r>
            <a:r>
              <a:rPr lang="ru-RU" dirty="0" err="1"/>
              <a:t>психокоррекционных</a:t>
            </a:r>
            <a:r>
              <a:rPr lang="ru-RU" dirty="0"/>
              <a:t>, психотерапевтических и тренинговых (обучающих) групп требуют специфических навыков.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Какие навыки групповой работы психологу необходимы?</a:t>
            </a:r>
          </a:p>
          <a:p>
            <a:r>
              <a:rPr lang="ru-RU" dirty="0"/>
              <a:t> Неспецифической является способность психолога устанавливать контакт с группой как с целостным организмом, а это включает навыки наблюдения за группой, диагностику групповых потребностей, навыки коммуникации с группой и организации внутригруппового взаимодействия в ситуациях, связанных с  разными стадиями ее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29517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AB7E43-B878-4C53-A8C4-B6C764287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87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72D7F6-B2BA-4713-94FA-F39E40790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23" y="1376313"/>
            <a:ext cx="10712777" cy="4800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Ведение </a:t>
            </a:r>
            <a:r>
              <a:rPr lang="ru-RU" sz="3200" dirty="0" err="1"/>
              <a:t>психокоррекционной</a:t>
            </a:r>
            <a:r>
              <a:rPr lang="ru-RU" sz="3200" dirty="0"/>
              <a:t> группы предполагает использование ведущим интервенций на трех уровнях - </a:t>
            </a:r>
            <a:r>
              <a:rPr lang="ru-RU" sz="3200" dirty="0">
                <a:highlight>
                  <a:srgbClr val="FFFF00"/>
                </a:highlight>
              </a:rPr>
              <a:t>личностном,</a:t>
            </a:r>
            <a:r>
              <a:rPr lang="ru-RU" sz="3200" dirty="0"/>
              <a:t> </a:t>
            </a:r>
            <a:r>
              <a:rPr lang="ru-RU" sz="3200" dirty="0">
                <a:highlight>
                  <a:srgbClr val="00FF00"/>
                </a:highlight>
              </a:rPr>
              <a:t>межличностном</a:t>
            </a:r>
            <a:r>
              <a:rPr lang="ru-RU" sz="3200" dirty="0"/>
              <a:t> и </a:t>
            </a:r>
            <a:r>
              <a:rPr lang="ru-RU" sz="3200" dirty="0">
                <a:highlight>
                  <a:srgbClr val="00FFFF"/>
                </a:highlight>
              </a:rPr>
              <a:t>групповом</a:t>
            </a:r>
            <a:r>
              <a:rPr lang="ru-RU" sz="3200" dirty="0"/>
              <a:t>. Навыки проведения интервенций на </a:t>
            </a:r>
            <a:r>
              <a:rPr lang="ru-RU" sz="3200" dirty="0">
                <a:highlight>
                  <a:srgbClr val="FFFF00"/>
                </a:highlight>
              </a:rPr>
              <a:t>личностном уровне формируются в процессе обучения </a:t>
            </a:r>
            <a:r>
              <a:rPr lang="ru-RU" sz="3200" dirty="0"/>
              <a:t>индивидуальному психологическому консультированию и психотерапии. Обучение проведению интервенций на </a:t>
            </a:r>
            <a:r>
              <a:rPr lang="ru-RU" sz="3200" dirty="0">
                <a:highlight>
                  <a:srgbClr val="00FF00"/>
                </a:highlight>
              </a:rPr>
              <a:t>межличностном </a:t>
            </a:r>
            <a:r>
              <a:rPr lang="ru-RU" sz="3200" dirty="0"/>
              <a:t>и </a:t>
            </a:r>
            <a:r>
              <a:rPr lang="ru-RU" sz="3200" dirty="0">
                <a:highlight>
                  <a:srgbClr val="00FFFF"/>
                </a:highlight>
              </a:rPr>
              <a:t>групповом</a:t>
            </a:r>
            <a:r>
              <a:rPr lang="ru-RU" sz="3200" dirty="0"/>
              <a:t> уровне требуют особых условий и дидактических приемов.  </a:t>
            </a:r>
          </a:p>
        </p:txBody>
      </p:sp>
    </p:spTree>
    <p:extLst>
      <p:ext uri="{BB962C8B-B14F-4D97-AF65-F5344CB8AC3E}">
        <p14:creationId xmlns:p14="http://schemas.microsoft.com/office/powerpoint/2010/main" val="249346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269283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54000">
                <a:schemeClr val="accent1">
                  <a:lumMod val="50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6610" y="5269283"/>
            <a:ext cx="12208610" cy="1590742"/>
          </a:xfrm>
          <a:prstGeom prst="rect">
            <a:avLst/>
          </a:prstGeom>
          <a:gradFill>
            <a:gsLst>
              <a:gs pos="18000">
                <a:schemeClr val="accent1">
                  <a:lumMod val="75000"/>
                  <a:alpha val="0"/>
                </a:schemeClr>
              </a:gs>
              <a:gs pos="100000">
                <a:schemeClr val="accent1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98694" y="5267258"/>
            <a:ext cx="4093306" cy="1590742"/>
          </a:xfrm>
          <a:prstGeom prst="rect">
            <a:avLst/>
          </a:prstGeom>
          <a:gradFill>
            <a:gsLst>
              <a:gs pos="23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669" y="5267258"/>
            <a:ext cx="12198669" cy="1131515"/>
          </a:xfrm>
          <a:prstGeom prst="rect">
            <a:avLst/>
          </a:prstGeom>
          <a:gradFill>
            <a:gsLst>
              <a:gs pos="18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5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FA1AAC-C1ED-4F77-BFA4-BE80FC0AC7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6607" y="5278400"/>
            <a:ext cx="7736926" cy="1590741"/>
          </a:xfrm>
          <a:prstGeom prst="rect">
            <a:avLst/>
          </a:prstGeom>
          <a:gradFill>
            <a:gsLst>
              <a:gs pos="5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41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32087A-787D-45A1-AB60-23921FAB4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209" y="5554639"/>
            <a:ext cx="9654076" cy="982473"/>
          </a:xfrm>
        </p:spPr>
        <p:txBody>
          <a:bodyPr>
            <a:normAutofit/>
          </a:bodyPr>
          <a:lstStyle/>
          <a:p>
            <a:endParaRPr lang="ru-RU" sz="40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02A1DE-4D27-43F8-8376-01517802B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396504"/>
            <a:ext cx="11175024" cy="440950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2400" dirty="0"/>
              <a:t>Рекомендуются  стадии  обучения групповой работе:  1) работа в терапевтических и тренинговых группах в качестве участника; 2) наблюдение за работой опытных ведущих; 3) работа в качестве с соведущего с опытным ведущим групп; 4) ведение групп под </a:t>
            </a:r>
            <a:r>
              <a:rPr lang="ru-RU" sz="2400" dirty="0" err="1"/>
              <a:t>супервизией</a:t>
            </a:r>
            <a:r>
              <a:rPr lang="ru-RU" sz="2400" dirty="0"/>
              <a:t>. Эти этапы проходят параллельно с изучением психологической теории, в частности, теории динамики групп и личной психотерапией. Обучение на  третьем и четвертом этапах является весьма ответственным и предъявляет  высокие требования к личностной и профессиональной подготовке психолога. Известны такие тренинговые приемы как ведение участниками  учебной группы, участниками которой они являются, с последующим обсуждением действий ведущего и работа в качестве ведущего в  имитированной группе. Второй прием восходит к </a:t>
            </a:r>
            <a:r>
              <a:rPr lang="ru-RU" sz="2400" dirty="0" err="1"/>
              <a:t>психодраматической</a:t>
            </a:r>
            <a:r>
              <a:rPr lang="ru-RU" sz="2400" dirty="0"/>
              <a:t> технике разыгрывания ролей и методу работы с симулированной семьей, используемому при подготовке семейных психотерапевтов. В соответствии с нашим опытом полезными также оказываются упражнения в </a:t>
            </a:r>
            <a:r>
              <a:rPr lang="ru-RU" sz="2400" dirty="0" err="1"/>
              <a:t>микрогруппах</a:t>
            </a:r>
            <a:r>
              <a:rPr lang="ru-RU" sz="2400" dirty="0"/>
              <a:t>, направленные на формирование отдельных навыков ведения группы.</a:t>
            </a:r>
          </a:p>
        </p:txBody>
      </p:sp>
    </p:spTree>
    <p:extLst>
      <p:ext uri="{BB962C8B-B14F-4D97-AF65-F5344CB8AC3E}">
        <p14:creationId xmlns:p14="http://schemas.microsoft.com/office/powerpoint/2010/main" val="94332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61D288-2412-4186-8ECD-7FC0498E4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27" y="498932"/>
            <a:ext cx="4202804" cy="5031430"/>
          </a:xfrm>
        </p:spPr>
        <p:txBody>
          <a:bodyPr anchor="b">
            <a:noAutofit/>
          </a:bodyPr>
          <a:lstStyle/>
          <a:p>
            <a:pPr algn="ctr"/>
            <a:r>
              <a:rPr lang="ru-RU" sz="2800" b="1" dirty="0">
                <a:solidFill>
                  <a:srgbClr val="FFFFFF"/>
                </a:solidFill>
              </a:rPr>
              <a:t>Группа</a:t>
            </a:r>
            <a:r>
              <a:rPr lang="ru-RU" sz="2800" dirty="0">
                <a:solidFill>
                  <a:srgbClr val="FFFFFF"/>
                </a:solidFill>
              </a:rPr>
              <a:t> - человеческая общность, выделяемая в социальном целом на основе определенного признака (наличие или характер совместной деятельности, уровень развития межличностных отно­шений, особенности организаций и т.п.)</a:t>
            </a:r>
            <a:br>
              <a:rPr lang="ru-RU" sz="2800" dirty="0">
                <a:solidFill>
                  <a:srgbClr val="FFFFFF"/>
                </a:solidFill>
              </a:rPr>
            </a:br>
            <a:endParaRPr lang="ru-RU" sz="28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7AEA03-1602-4164-8723-C3F1FC389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7232" y="254978"/>
            <a:ext cx="5862383" cy="642717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sz="1600" i="1" dirty="0"/>
              <a:t>Особенности группового консультирования:</a:t>
            </a:r>
            <a:endParaRPr lang="ru-RU" sz="1600" dirty="0"/>
          </a:p>
          <a:p>
            <a:pPr lvl="0"/>
            <a:r>
              <a:rPr lang="ru-RU" sz="1600" dirty="0">
                <a:highlight>
                  <a:srgbClr val="00FFFF"/>
                </a:highlight>
              </a:rPr>
              <a:t>Груп­па оказывает большое влияние на обучение и осознание себя</a:t>
            </a:r>
            <a:r>
              <a:rPr lang="ru-RU" sz="1600" dirty="0"/>
              <a:t>. (К. Левин установил, что убеждения, приобретенные в группе, вы­держивают большее сопротивление влиянию среды и привычкам).</a:t>
            </a:r>
          </a:p>
          <a:p>
            <a:pPr lvl="0"/>
            <a:r>
              <a:rPr lang="ru-RU" sz="1600" dirty="0"/>
              <a:t> Большое значение групповых форм работы связано с тем, что именно </a:t>
            </a:r>
            <a:r>
              <a:rPr lang="ru-RU" sz="1600" dirty="0">
                <a:highlight>
                  <a:srgbClr val="00FFFF"/>
                </a:highlight>
              </a:rPr>
              <a:t>группа заинтересованных, совместно решающих задачу, является средой зарожде­ния и вынашивания инициативного поведения</a:t>
            </a:r>
            <a:r>
              <a:rPr lang="ru-RU" sz="1600" dirty="0"/>
              <a:t> в позна­вательной сфере (</a:t>
            </a:r>
            <a:r>
              <a:rPr lang="ru-RU" sz="1600" dirty="0" err="1"/>
              <a:t>Витакер</a:t>
            </a:r>
            <a:r>
              <a:rPr lang="ru-RU" sz="1600" dirty="0"/>
              <a:t> К., Елизарова Н.В., Пиаже Ж., </a:t>
            </a:r>
            <a:r>
              <a:rPr lang="ru-RU" sz="1600" dirty="0" err="1"/>
              <a:t>Чудинова</a:t>
            </a:r>
            <a:r>
              <a:rPr lang="ru-RU" sz="1600" dirty="0"/>
              <a:t> Е.В., Фрумина Н.И., </a:t>
            </a:r>
            <a:r>
              <a:rPr lang="ru-RU" sz="1600" dirty="0" err="1"/>
              <a:t>Цукерман</a:t>
            </a:r>
            <a:r>
              <a:rPr lang="ru-RU" sz="1600" dirty="0"/>
              <a:t> Г.Н.). </a:t>
            </a:r>
          </a:p>
          <a:p>
            <a:pPr lvl="0"/>
            <a:r>
              <a:rPr lang="ru-RU" sz="1600" dirty="0">
                <a:highlight>
                  <a:srgbClr val="00FFFF"/>
                </a:highlight>
              </a:rPr>
              <a:t>Совмес­тная групповая деятельность предполагает органическую связь деятельности и общения</a:t>
            </a:r>
            <a:r>
              <a:rPr lang="ru-RU" sz="1600" dirty="0"/>
              <a:t>. Совместная деятельность реализуется через общественно заданные образцы дея­тельности и то «предметное поле», в котором актуально разворачивается сама деятельность группы. </a:t>
            </a:r>
          </a:p>
          <a:p>
            <a:pPr lvl="0"/>
            <a:r>
              <a:rPr lang="ru-RU" sz="1600" dirty="0"/>
              <a:t>Главная цель развития личности в группе заключается в том, чтобы перейти от внешних источников подкрепления и обратной связи в деятельности, спо­собствующих повышению самооценки, к внутренним источникам или к </a:t>
            </a:r>
            <a:r>
              <a:rPr lang="ru-RU" sz="1600" dirty="0" err="1"/>
              <a:t>самоподкреплению</a:t>
            </a:r>
            <a:r>
              <a:rPr lang="ru-RU" sz="1600" dirty="0"/>
              <a:t>, как к средствам, регулирующим развитие позитивного и адекватного </a:t>
            </a:r>
            <a:r>
              <a:rPr lang="ru-RU" sz="1600" dirty="0" err="1"/>
              <a:t>са­мовосприятия</a:t>
            </a:r>
            <a:r>
              <a:rPr lang="ru-RU" sz="1600" dirty="0"/>
              <a:t>. Это также означает </a:t>
            </a:r>
            <a:r>
              <a:rPr lang="ru-RU" sz="1600" dirty="0">
                <a:highlight>
                  <a:srgbClr val="00FFFF"/>
                </a:highlight>
              </a:rPr>
              <a:t>связать слово «ус­пех» со словом «Я» в одно понятие. </a:t>
            </a:r>
            <a:r>
              <a:rPr lang="ru-RU" sz="1600" dirty="0"/>
              <a:t>Человек постепенно должен взять на себя функцию адекватного и выгодного </a:t>
            </a:r>
            <a:r>
              <a:rPr lang="ru-RU" sz="1600" dirty="0" err="1"/>
              <a:t>са­мооценивания</a:t>
            </a:r>
            <a:r>
              <a:rPr lang="ru-RU" sz="1600" dirty="0"/>
              <a:t>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63683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9F5DB5-A4E3-4F82-959F-8B95BBDE6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692958" cy="4943105"/>
          </a:xfrm>
        </p:spPr>
        <p:txBody>
          <a:bodyPr anchor="ctr">
            <a:normAutofit/>
          </a:bodyPr>
          <a:lstStyle/>
          <a:p>
            <a:r>
              <a:rPr lang="ru-RU" sz="3200" i="1" dirty="0"/>
              <a:t>Структура консультирования: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48876AF0-CB87-4F41-AA4B-09C92D3928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242370"/>
              </p:ext>
            </p:extLst>
          </p:nvPr>
        </p:nvGraphicFramePr>
        <p:xfrm>
          <a:off x="4352192" y="553915"/>
          <a:ext cx="7004655" cy="5609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630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05A0FE-548D-4BDE-A4C8-57D147DB0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Принципы работы: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FC8610-11B6-4314-9056-68F2D767D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Уважение к личности другого (не оценивать, не критиковать, не перебивать, не советовать!).</a:t>
            </a:r>
          </a:p>
          <a:p>
            <a:pPr lvl="0"/>
            <a:r>
              <a:rPr lang="ru-RU" dirty="0"/>
              <a:t>Клиентам обсуждать все, что «приходит в голову», давать возможность деструктивным установкам, привычкам (в том числе страхам, выходить) «В голову пришла такая фантазия…».</a:t>
            </a:r>
          </a:p>
          <a:p>
            <a:pPr lvl="0"/>
            <a:r>
              <a:rPr lang="ru-RU" dirty="0"/>
              <a:t>Внимательно слушать каждого, желающего высказаться (он привлекает внимание и ему это важно!). Не давать советов.</a:t>
            </a:r>
          </a:p>
          <a:p>
            <a:pPr lvl="0"/>
            <a:r>
              <a:rPr lang="ru-RU" b="1" dirty="0"/>
              <a:t>Нельзя </a:t>
            </a:r>
            <a:r>
              <a:rPr lang="ru-RU" dirty="0"/>
              <a:t>позволять, чтобы проблемы одного захватили всю группу.</a:t>
            </a:r>
          </a:p>
          <a:p>
            <a:pPr lvl="0"/>
            <a:r>
              <a:rPr lang="ru-RU" b="1" dirty="0"/>
              <a:t>Нельзя </a:t>
            </a:r>
            <a:r>
              <a:rPr lang="ru-RU" dirty="0"/>
              <a:t>Интерпретировать почему партнер себя чувствует так (можно описать его состояние)</a:t>
            </a:r>
          </a:p>
          <a:p>
            <a:pPr lvl="0"/>
            <a:r>
              <a:rPr lang="ru-RU" b="1" dirty="0"/>
              <a:t>Нельзя </a:t>
            </a:r>
            <a:r>
              <a:rPr lang="ru-RU" dirty="0"/>
              <a:t>Эмоционально реагировать на слова партнера, что бы он не говорил.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7968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1404</Words>
  <Application>Microsoft Office PowerPoint</Application>
  <PresentationFormat>Широкоэкранный</PresentationFormat>
  <Paragraphs>104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Тема Office</vt:lpstr>
      <vt:lpstr>Методика проведения групповых консультаций с семьями</vt:lpstr>
      <vt:lpstr>Теоретическая основа работы с семьями</vt:lpstr>
      <vt:lpstr>Презентация PowerPoint</vt:lpstr>
      <vt:lpstr>Практическая основа работы с семьями</vt:lpstr>
      <vt:lpstr>Презентация PowerPoint</vt:lpstr>
      <vt:lpstr>Презентация PowerPoint</vt:lpstr>
      <vt:lpstr>Группа - человеческая общность, выделяемая в социальном целом на основе определенного признака (наличие или характер совместной деятельности, уровень развития межличностных отно­шений, особенности организаций и т.п.) </vt:lpstr>
      <vt:lpstr>Структура консультирования: </vt:lpstr>
      <vt:lpstr>Принципы работы: </vt:lpstr>
      <vt:lpstr>Виды мотивации: </vt:lpstr>
      <vt:lpstr>Упражнение 1</vt:lpstr>
      <vt:lpstr>Упражнение 2</vt:lpstr>
      <vt:lpstr>АНАЛИЗ СТИЛЯ ЖИЗНИ. </vt:lpstr>
      <vt:lpstr>Упражнение 3</vt:lpstr>
      <vt:lpstr>Чтобы чувство недостаточности превратилось в комплекс неполноценности, нужны три условия: </vt:lpstr>
      <vt:lpstr>Упражнение 3</vt:lpstr>
      <vt:lpstr>Анализ воспоминаний</vt:lpstr>
      <vt:lpstr>Презентация PowerPoint</vt:lpstr>
      <vt:lpstr>Упражнение 4</vt:lpstr>
      <vt:lpstr>Диагностика социального интереса</vt:lpstr>
      <vt:lpstr>ИТОГИ РАБОТЫ: </vt:lpstr>
      <vt:lpstr>ЛИТЕРАТУРА: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Токарева Юлия Александровна</dc:creator>
  <cp:lastModifiedBy>Maxim</cp:lastModifiedBy>
  <cp:revision>10</cp:revision>
  <dcterms:created xsi:type="dcterms:W3CDTF">2021-04-27T05:27:14Z</dcterms:created>
  <dcterms:modified xsi:type="dcterms:W3CDTF">2021-04-27T15:54:38Z</dcterms:modified>
</cp:coreProperties>
</file>