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5" r:id="rId9"/>
    <p:sldId id="266" r:id="rId10"/>
    <p:sldId id="270" r:id="rId11"/>
    <p:sldId id="268" r:id="rId12"/>
    <p:sldId id="269"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792047-2E13-4636-B5E1-D2374E4EC0F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303A809B-FBCB-4B07-AFC0-608A22109E51}">
      <dgm:prSet/>
      <dgm:spPr/>
      <dgm:t>
        <a:bodyPr/>
        <a:lstStyle/>
        <a:p>
          <a:r>
            <a:rPr lang="ru-RU"/>
            <a:t>обобщает накопленную информацию; </a:t>
          </a:r>
          <a:endParaRPr lang="en-US"/>
        </a:p>
      </dgm:t>
    </dgm:pt>
    <dgm:pt modelId="{625293A8-8284-4FB2-9320-D5036E7B5F17}" type="parTrans" cxnId="{95085C3D-7346-4E3E-9DA9-40ABEE4CB677}">
      <dgm:prSet/>
      <dgm:spPr/>
      <dgm:t>
        <a:bodyPr/>
        <a:lstStyle/>
        <a:p>
          <a:endParaRPr lang="en-US"/>
        </a:p>
      </dgm:t>
    </dgm:pt>
    <dgm:pt modelId="{95FE5197-3CFF-43D7-8892-41E78850B4BB}" type="sibTrans" cxnId="{95085C3D-7346-4E3E-9DA9-40ABEE4CB677}">
      <dgm:prSet/>
      <dgm:spPr/>
      <dgm:t>
        <a:bodyPr/>
        <a:lstStyle/>
        <a:p>
          <a:endParaRPr lang="en-US"/>
        </a:p>
      </dgm:t>
    </dgm:pt>
    <dgm:pt modelId="{8AF5E5DF-A9A7-49A7-ACE5-C93B582C7FC4}">
      <dgm:prSet/>
      <dgm:spPr/>
      <dgm:t>
        <a:bodyPr/>
        <a:lstStyle/>
        <a:p>
          <a:r>
            <a:rPr lang="ru-RU"/>
            <a:t>делает более понятными сложные явления; </a:t>
          </a:r>
          <a:endParaRPr lang="en-US"/>
        </a:p>
      </dgm:t>
    </dgm:pt>
    <dgm:pt modelId="{44DC8910-3585-410E-9D6A-F1595965436F}" type="parTrans" cxnId="{5501C508-1332-409D-84EE-37BBFE58FE4F}">
      <dgm:prSet/>
      <dgm:spPr/>
      <dgm:t>
        <a:bodyPr/>
        <a:lstStyle/>
        <a:p>
          <a:endParaRPr lang="en-US"/>
        </a:p>
      </dgm:t>
    </dgm:pt>
    <dgm:pt modelId="{91925EC5-8C64-4FCF-B834-CA2EC704A08C}" type="sibTrans" cxnId="{5501C508-1332-409D-84EE-37BBFE58FE4F}">
      <dgm:prSet/>
      <dgm:spPr/>
      <dgm:t>
        <a:bodyPr/>
        <a:lstStyle/>
        <a:p>
          <a:endParaRPr lang="en-US"/>
        </a:p>
      </dgm:t>
    </dgm:pt>
    <dgm:pt modelId="{F3D2FC54-4BE5-4EA1-A2F0-9CDA8881E808}">
      <dgm:prSet/>
      <dgm:spPr/>
      <dgm:t>
        <a:bodyPr/>
        <a:lstStyle/>
        <a:p>
          <a:r>
            <a:rPr lang="ru-RU"/>
            <a:t>предсказывает последствия разных обстоятельств; </a:t>
          </a:r>
          <a:endParaRPr lang="en-US"/>
        </a:p>
      </dgm:t>
    </dgm:pt>
    <dgm:pt modelId="{BD7CF7F5-A80C-49BD-85CA-766F8BA567B2}" type="parTrans" cxnId="{D8704763-15C7-4C77-9FF5-920937EE3918}">
      <dgm:prSet/>
      <dgm:spPr/>
      <dgm:t>
        <a:bodyPr/>
        <a:lstStyle/>
        <a:p>
          <a:endParaRPr lang="en-US"/>
        </a:p>
      </dgm:t>
    </dgm:pt>
    <dgm:pt modelId="{26E8560E-151E-4292-9EE0-FDD5CA6AF248}" type="sibTrans" cxnId="{D8704763-15C7-4C77-9FF5-920937EE3918}">
      <dgm:prSet/>
      <dgm:spPr/>
      <dgm:t>
        <a:bodyPr/>
        <a:lstStyle/>
        <a:p>
          <a:endParaRPr lang="en-US"/>
        </a:p>
      </dgm:t>
    </dgm:pt>
    <dgm:pt modelId="{E4D1C0E1-27CD-478F-A6DA-822DB73D8CF3}">
      <dgm:prSet/>
      <dgm:spPr/>
      <dgm:t>
        <a:bodyPr/>
        <a:lstStyle/>
        <a:p>
          <a:r>
            <a:rPr lang="ru-RU"/>
            <a:t>способствует поиску новых фактов</a:t>
          </a:r>
          <a:endParaRPr lang="en-US"/>
        </a:p>
      </dgm:t>
    </dgm:pt>
    <dgm:pt modelId="{52479DCD-7743-4162-90E5-BDFADBEDEB9C}" type="parTrans" cxnId="{E687D6BF-5690-4346-8AB5-0EBBBBC5EE57}">
      <dgm:prSet/>
      <dgm:spPr/>
      <dgm:t>
        <a:bodyPr/>
        <a:lstStyle/>
        <a:p>
          <a:endParaRPr lang="en-US"/>
        </a:p>
      </dgm:t>
    </dgm:pt>
    <dgm:pt modelId="{25487E97-CB8F-4BF0-8E52-5FBE747776F2}" type="sibTrans" cxnId="{E687D6BF-5690-4346-8AB5-0EBBBBC5EE57}">
      <dgm:prSet/>
      <dgm:spPr/>
      <dgm:t>
        <a:bodyPr/>
        <a:lstStyle/>
        <a:p>
          <a:endParaRPr lang="en-US"/>
        </a:p>
      </dgm:t>
    </dgm:pt>
    <dgm:pt modelId="{50B06693-32CD-4EA4-A149-233CE92EA8FE}" type="pres">
      <dgm:prSet presAssocID="{68792047-2E13-4636-B5E1-D2374E4EC0F8}" presName="vert0" presStyleCnt="0">
        <dgm:presLayoutVars>
          <dgm:dir/>
          <dgm:animOne val="branch"/>
          <dgm:animLvl val="lvl"/>
        </dgm:presLayoutVars>
      </dgm:prSet>
      <dgm:spPr/>
      <dgm:t>
        <a:bodyPr/>
        <a:lstStyle/>
        <a:p>
          <a:endParaRPr lang="ru-RU"/>
        </a:p>
      </dgm:t>
    </dgm:pt>
    <dgm:pt modelId="{FAE73779-3C9D-4BCF-A8EA-B46990D85E82}" type="pres">
      <dgm:prSet presAssocID="{303A809B-FBCB-4B07-AFC0-608A22109E51}" presName="thickLine" presStyleLbl="alignNode1" presStyleIdx="0" presStyleCnt="4"/>
      <dgm:spPr/>
    </dgm:pt>
    <dgm:pt modelId="{81A1AF52-C5DB-4599-9B87-F9773D3771AC}" type="pres">
      <dgm:prSet presAssocID="{303A809B-FBCB-4B07-AFC0-608A22109E51}" presName="horz1" presStyleCnt="0"/>
      <dgm:spPr/>
    </dgm:pt>
    <dgm:pt modelId="{CF2352EE-E9D0-4E60-8BAE-C063DE69D0AE}" type="pres">
      <dgm:prSet presAssocID="{303A809B-FBCB-4B07-AFC0-608A22109E51}" presName="tx1" presStyleLbl="revTx" presStyleIdx="0" presStyleCnt="4"/>
      <dgm:spPr/>
      <dgm:t>
        <a:bodyPr/>
        <a:lstStyle/>
        <a:p>
          <a:endParaRPr lang="ru-RU"/>
        </a:p>
      </dgm:t>
    </dgm:pt>
    <dgm:pt modelId="{E54F4B66-C67C-40A2-B949-060138927C3C}" type="pres">
      <dgm:prSet presAssocID="{303A809B-FBCB-4B07-AFC0-608A22109E51}" presName="vert1" presStyleCnt="0"/>
      <dgm:spPr/>
    </dgm:pt>
    <dgm:pt modelId="{EEE9AA2F-6BA1-4431-8895-BD7C82C75CCC}" type="pres">
      <dgm:prSet presAssocID="{8AF5E5DF-A9A7-49A7-ACE5-C93B582C7FC4}" presName="thickLine" presStyleLbl="alignNode1" presStyleIdx="1" presStyleCnt="4"/>
      <dgm:spPr/>
    </dgm:pt>
    <dgm:pt modelId="{982168AE-5B6A-4BC3-B6D9-B38601DC1FA3}" type="pres">
      <dgm:prSet presAssocID="{8AF5E5DF-A9A7-49A7-ACE5-C93B582C7FC4}" presName="horz1" presStyleCnt="0"/>
      <dgm:spPr/>
    </dgm:pt>
    <dgm:pt modelId="{FAA03629-6E20-4B83-88EB-46A23655E963}" type="pres">
      <dgm:prSet presAssocID="{8AF5E5DF-A9A7-49A7-ACE5-C93B582C7FC4}" presName="tx1" presStyleLbl="revTx" presStyleIdx="1" presStyleCnt="4"/>
      <dgm:spPr/>
      <dgm:t>
        <a:bodyPr/>
        <a:lstStyle/>
        <a:p>
          <a:endParaRPr lang="ru-RU"/>
        </a:p>
      </dgm:t>
    </dgm:pt>
    <dgm:pt modelId="{8EF2A181-20D7-4804-8382-873EFC618F6D}" type="pres">
      <dgm:prSet presAssocID="{8AF5E5DF-A9A7-49A7-ACE5-C93B582C7FC4}" presName="vert1" presStyleCnt="0"/>
      <dgm:spPr/>
    </dgm:pt>
    <dgm:pt modelId="{9957BD78-0BE5-4DDB-97AA-460C84913A35}" type="pres">
      <dgm:prSet presAssocID="{F3D2FC54-4BE5-4EA1-A2F0-9CDA8881E808}" presName="thickLine" presStyleLbl="alignNode1" presStyleIdx="2" presStyleCnt="4"/>
      <dgm:spPr/>
    </dgm:pt>
    <dgm:pt modelId="{B9472FAD-68EE-47AD-AAF8-8545EAB3FBBF}" type="pres">
      <dgm:prSet presAssocID="{F3D2FC54-4BE5-4EA1-A2F0-9CDA8881E808}" presName="horz1" presStyleCnt="0"/>
      <dgm:spPr/>
    </dgm:pt>
    <dgm:pt modelId="{F028E930-8B4B-4744-8117-B8B2CD531AAE}" type="pres">
      <dgm:prSet presAssocID="{F3D2FC54-4BE5-4EA1-A2F0-9CDA8881E808}" presName="tx1" presStyleLbl="revTx" presStyleIdx="2" presStyleCnt="4"/>
      <dgm:spPr/>
      <dgm:t>
        <a:bodyPr/>
        <a:lstStyle/>
        <a:p>
          <a:endParaRPr lang="ru-RU"/>
        </a:p>
      </dgm:t>
    </dgm:pt>
    <dgm:pt modelId="{EF645C14-250A-45C3-85F9-83F5F4967790}" type="pres">
      <dgm:prSet presAssocID="{F3D2FC54-4BE5-4EA1-A2F0-9CDA8881E808}" presName="vert1" presStyleCnt="0"/>
      <dgm:spPr/>
    </dgm:pt>
    <dgm:pt modelId="{598B9C64-C616-40E2-A330-6E01B7D6ECBC}" type="pres">
      <dgm:prSet presAssocID="{E4D1C0E1-27CD-478F-A6DA-822DB73D8CF3}" presName="thickLine" presStyleLbl="alignNode1" presStyleIdx="3" presStyleCnt="4"/>
      <dgm:spPr/>
    </dgm:pt>
    <dgm:pt modelId="{743DA1E8-82FB-4FE6-B4FE-A4D5234A6296}" type="pres">
      <dgm:prSet presAssocID="{E4D1C0E1-27CD-478F-A6DA-822DB73D8CF3}" presName="horz1" presStyleCnt="0"/>
      <dgm:spPr/>
    </dgm:pt>
    <dgm:pt modelId="{4D081BE0-F15C-4A87-AB66-C231400D684E}" type="pres">
      <dgm:prSet presAssocID="{E4D1C0E1-27CD-478F-A6DA-822DB73D8CF3}" presName="tx1" presStyleLbl="revTx" presStyleIdx="3" presStyleCnt="4"/>
      <dgm:spPr/>
      <dgm:t>
        <a:bodyPr/>
        <a:lstStyle/>
        <a:p>
          <a:endParaRPr lang="ru-RU"/>
        </a:p>
      </dgm:t>
    </dgm:pt>
    <dgm:pt modelId="{3612FF0C-D100-4D40-A79B-86FAAB8FE371}" type="pres">
      <dgm:prSet presAssocID="{E4D1C0E1-27CD-478F-A6DA-822DB73D8CF3}" presName="vert1" presStyleCnt="0"/>
      <dgm:spPr/>
    </dgm:pt>
  </dgm:ptLst>
  <dgm:cxnLst>
    <dgm:cxn modelId="{E687D6BF-5690-4346-8AB5-0EBBBBC5EE57}" srcId="{68792047-2E13-4636-B5E1-D2374E4EC0F8}" destId="{E4D1C0E1-27CD-478F-A6DA-822DB73D8CF3}" srcOrd="3" destOrd="0" parTransId="{52479DCD-7743-4162-90E5-BDFADBEDEB9C}" sibTransId="{25487E97-CB8F-4BF0-8E52-5FBE747776F2}"/>
    <dgm:cxn modelId="{5501C508-1332-409D-84EE-37BBFE58FE4F}" srcId="{68792047-2E13-4636-B5E1-D2374E4EC0F8}" destId="{8AF5E5DF-A9A7-49A7-ACE5-C93B582C7FC4}" srcOrd="1" destOrd="0" parTransId="{44DC8910-3585-410E-9D6A-F1595965436F}" sibTransId="{91925EC5-8C64-4FCF-B834-CA2EC704A08C}"/>
    <dgm:cxn modelId="{95085C3D-7346-4E3E-9DA9-40ABEE4CB677}" srcId="{68792047-2E13-4636-B5E1-D2374E4EC0F8}" destId="{303A809B-FBCB-4B07-AFC0-608A22109E51}" srcOrd="0" destOrd="0" parTransId="{625293A8-8284-4FB2-9320-D5036E7B5F17}" sibTransId="{95FE5197-3CFF-43D7-8892-41E78850B4BB}"/>
    <dgm:cxn modelId="{D96D9249-57AE-4067-AB65-6442FF6F3A18}" type="presOf" srcId="{8AF5E5DF-A9A7-49A7-ACE5-C93B582C7FC4}" destId="{FAA03629-6E20-4B83-88EB-46A23655E963}" srcOrd="0" destOrd="0" presId="urn:microsoft.com/office/officeart/2008/layout/LinedList"/>
    <dgm:cxn modelId="{76BEB605-CC3B-4B76-88F8-8ECA6454E3A6}" type="presOf" srcId="{303A809B-FBCB-4B07-AFC0-608A22109E51}" destId="{CF2352EE-E9D0-4E60-8BAE-C063DE69D0AE}" srcOrd="0" destOrd="0" presId="urn:microsoft.com/office/officeart/2008/layout/LinedList"/>
    <dgm:cxn modelId="{6EC0E3C1-EBC1-4B6C-BB7B-C64FD7A260BF}" type="presOf" srcId="{E4D1C0E1-27CD-478F-A6DA-822DB73D8CF3}" destId="{4D081BE0-F15C-4A87-AB66-C231400D684E}" srcOrd="0" destOrd="0" presId="urn:microsoft.com/office/officeart/2008/layout/LinedList"/>
    <dgm:cxn modelId="{0FC810DA-838C-488C-A1E0-387EED79249D}" type="presOf" srcId="{F3D2FC54-4BE5-4EA1-A2F0-9CDA8881E808}" destId="{F028E930-8B4B-4744-8117-B8B2CD531AAE}" srcOrd="0" destOrd="0" presId="urn:microsoft.com/office/officeart/2008/layout/LinedList"/>
    <dgm:cxn modelId="{EEE516AF-3818-4D16-818F-2FCBD36BBAFC}" type="presOf" srcId="{68792047-2E13-4636-B5E1-D2374E4EC0F8}" destId="{50B06693-32CD-4EA4-A149-233CE92EA8FE}" srcOrd="0" destOrd="0" presId="urn:microsoft.com/office/officeart/2008/layout/LinedList"/>
    <dgm:cxn modelId="{D8704763-15C7-4C77-9FF5-920937EE3918}" srcId="{68792047-2E13-4636-B5E1-D2374E4EC0F8}" destId="{F3D2FC54-4BE5-4EA1-A2F0-9CDA8881E808}" srcOrd="2" destOrd="0" parTransId="{BD7CF7F5-A80C-49BD-85CA-766F8BA567B2}" sibTransId="{26E8560E-151E-4292-9EE0-FDD5CA6AF248}"/>
    <dgm:cxn modelId="{7D4E8B42-AD10-4B80-9835-E58C9EF61A00}" type="presParOf" srcId="{50B06693-32CD-4EA4-A149-233CE92EA8FE}" destId="{FAE73779-3C9D-4BCF-A8EA-B46990D85E82}" srcOrd="0" destOrd="0" presId="urn:microsoft.com/office/officeart/2008/layout/LinedList"/>
    <dgm:cxn modelId="{8FB27988-5648-42AA-BECB-5EA0E63CFC8E}" type="presParOf" srcId="{50B06693-32CD-4EA4-A149-233CE92EA8FE}" destId="{81A1AF52-C5DB-4599-9B87-F9773D3771AC}" srcOrd="1" destOrd="0" presId="urn:microsoft.com/office/officeart/2008/layout/LinedList"/>
    <dgm:cxn modelId="{418273F8-A4DC-49B8-A4C1-EB3EAA2579E9}" type="presParOf" srcId="{81A1AF52-C5DB-4599-9B87-F9773D3771AC}" destId="{CF2352EE-E9D0-4E60-8BAE-C063DE69D0AE}" srcOrd="0" destOrd="0" presId="urn:microsoft.com/office/officeart/2008/layout/LinedList"/>
    <dgm:cxn modelId="{806CFB9F-DCB0-4A31-8376-9B19CD170C28}" type="presParOf" srcId="{81A1AF52-C5DB-4599-9B87-F9773D3771AC}" destId="{E54F4B66-C67C-40A2-B949-060138927C3C}" srcOrd="1" destOrd="0" presId="urn:microsoft.com/office/officeart/2008/layout/LinedList"/>
    <dgm:cxn modelId="{816F80DB-DB61-4697-9262-C4E675B094B1}" type="presParOf" srcId="{50B06693-32CD-4EA4-A149-233CE92EA8FE}" destId="{EEE9AA2F-6BA1-4431-8895-BD7C82C75CCC}" srcOrd="2" destOrd="0" presId="urn:microsoft.com/office/officeart/2008/layout/LinedList"/>
    <dgm:cxn modelId="{7F6A8B20-588C-49DD-9A5A-26D8EE4EC100}" type="presParOf" srcId="{50B06693-32CD-4EA4-A149-233CE92EA8FE}" destId="{982168AE-5B6A-4BC3-B6D9-B38601DC1FA3}" srcOrd="3" destOrd="0" presId="urn:microsoft.com/office/officeart/2008/layout/LinedList"/>
    <dgm:cxn modelId="{1789EA6C-9872-42CE-9F9F-0826271570E2}" type="presParOf" srcId="{982168AE-5B6A-4BC3-B6D9-B38601DC1FA3}" destId="{FAA03629-6E20-4B83-88EB-46A23655E963}" srcOrd="0" destOrd="0" presId="urn:microsoft.com/office/officeart/2008/layout/LinedList"/>
    <dgm:cxn modelId="{3A763DAF-0366-41E6-AE66-ED30AB6232B1}" type="presParOf" srcId="{982168AE-5B6A-4BC3-B6D9-B38601DC1FA3}" destId="{8EF2A181-20D7-4804-8382-873EFC618F6D}" srcOrd="1" destOrd="0" presId="urn:microsoft.com/office/officeart/2008/layout/LinedList"/>
    <dgm:cxn modelId="{42DA724E-9C14-4C17-9A79-DD47964B7740}" type="presParOf" srcId="{50B06693-32CD-4EA4-A149-233CE92EA8FE}" destId="{9957BD78-0BE5-4DDB-97AA-460C84913A35}" srcOrd="4" destOrd="0" presId="urn:microsoft.com/office/officeart/2008/layout/LinedList"/>
    <dgm:cxn modelId="{599A9632-CA45-44DD-AF7F-4CF26BEB398C}" type="presParOf" srcId="{50B06693-32CD-4EA4-A149-233CE92EA8FE}" destId="{B9472FAD-68EE-47AD-AAF8-8545EAB3FBBF}" srcOrd="5" destOrd="0" presId="urn:microsoft.com/office/officeart/2008/layout/LinedList"/>
    <dgm:cxn modelId="{C07AE84A-FABA-4A9F-A502-F563B57CE267}" type="presParOf" srcId="{B9472FAD-68EE-47AD-AAF8-8545EAB3FBBF}" destId="{F028E930-8B4B-4744-8117-B8B2CD531AAE}" srcOrd="0" destOrd="0" presId="urn:microsoft.com/office/officeart/2008/layout/LinedList"/>
    <dgm:cxn modelId="{442F4CFF-CAC6-4C6A-B983-58BB5E721E2E}" type="presParOf" srcId="{B9472FAD-68EE-47AD-AAF8-8545EAB3FBBF}" destId="{EF645C14-250A-45C3-85F9-83F5F4967790}" srcOrd="1" destOrd="0" presId="urn:microsoft.com/office/officeart/2008/layout/LinedList"/>
    <dgm:cxn modelId="{2F418DA7-0193-4D9E-83F0-918D03C09A64}" type="presParOf" srcId="{50B06693-32CD-4EA4-A149-233CE92EA8FE}" destId="{598B9C64-C616-40E2-A330-6E01B7D6ECBC}" srcOrd="6" destOrd="0" presId="urn:microsoft.com/office/officeart/2008/layout/LinedList"/>
    <dgm:cxn modelId="{8087306F-78A5-4A11-94BD-A24D20F0C59D}" type="presParOf" srcId="{50B06693-32CD-4EA4-A149-233CE92EA8FE}" destId="{743DA1E8-82FB-4FE6-B4FE-A4D5234A6296}" srcOrd="7" destOrd="0" presId="urn:microsoft.com/office/officeart/2008/layout/LinedList"/>
    <dgm:cxn modelId="{E40BBE41-05CE-4FAC-BB35-3716BDEC7F64}" type="presParOf" srcId="{743DA1E8-82FB-4FE6-B4FE-A4D5234A6296}" destId="{4D081BE0-F15C-4A87-AB66-C231400D684E}" srcOrd="0" destOrd="0" presId="urn:microsoft.com/office/officeart/2008/layout/LinedList"/>
    <dgm:cxn modelId="{95DB08EC-274E-4942-BBA7-130BFFD88C72}" type="presParOf" srcId="{743DA1E8-82FB-4FE6-B4FE-A4D5234A6296}" destId="{3612FF0C-D100-4D40-A79B-86FAAB8FE3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BEC268-3AFE-4A06-AAA3-CA9B72CFB57D}"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3C1DC9E5-FA5E-400E-8F1A-AF17EECEDA01}">
      <dgm:prSet/>
      <dgm:spPr/>
      <dgm:t>
        <a:bodyPr/>
        <a:lstStyle/>
        <a:p>
          <a:r>
            <a:rPr lang="ru-RU"/>
            <a:t>Осуществляя коррекцию поведения ребенка, важно помнить, что чаще всего причиной неправильного поведения служит проблемное поведение родителя или проблемы испытываемые семьей в данный временной период. Целесообразность психологического воздействия связана с учетом родительской подсистемы и отношений в семье как в группе. </a:t>
          </a:r>
          <a:endParaRPr lang="en-US"/>
        </a:p>
      </dgm:t>
    </dgm:pt>
    <dgm:pt modelId="{C45AFE51-6D50-4380-9F7A-D356C4578C40}" type="parTrans" cxnId="{13AA94B9-269D-4423-BDF5-7E1A36238762}">
      <dgm:prSet/>
      <dgm:spPr/>
      <dgm:t>
        <a:bodyPr/>
        <a:lstStyle/>
        <a:p>
          <a:endParaRPr lang="en-US"/>
        </a:p>
      </dgm:t>
    </dgm:pt>
    <dgm:pt modelId="{C6D5DC91-BED0-429B-80F0-21397451C628}" type="sibTrans" cxnId="{13AA94B9-269D-4423-BDF5-7E1A36238762}">
      <dgm:prSet/>
      <dgm:spPr/>
      <dgm:t>
        <a:bodyPr/>
        <a:lstStyle/>
        <a:p>
          <a:endParaRPr lang="en-US"/>
        </a:p>
      </dgm:t>
    </dgm:pt>
    <dgm:pt modelId="{031AFD0E-B147-4E6C-8EA3-5D2E858B2A5C}">
      <dgm:prSet/>
      <dgm:spPr/>
      <dgm:t>
        <a:bodyPr/>
        <a:lstStyle/>
        <a:p>
          <a:r>
            <a:rPr lang="ru-RU" u="sng"/>
            <a:t>Цели плохого поведения ребенка</a:t>
          </a:r>
          <a:r>
            <a:rPr lang="ru-RU"/>
            <a:t>: привлечение внимания, стремление к власти, месть родителям и всем окружающим за не внимания и отсутствие возможности проявить власть, а также пассивность, за невозможность адекватного проявления себя как внутри семьи, так и в обществе.</a:t>
          </a:r>
          <a:endParaRPr lang="en-US"/>
        </a:p>
      </dgm:t>
    </dgm:pt>
    <dgm:pt modelId="{58EECB9C-9E2F-4545-97DD-8A4F0EEE6407}" type="parTrans" cxnId="{F3E37F12-6023-401B-869B-25BC7D6F4030}">
      <dgm:prSet/>
      <dgm:spPr/>
      <dgm:t>
        <a:bodyPr/>
        <a:lstStyle/>
        <a:p>
          <a:endParaRPr lang="en-US"/>
        </a:p>
      </dgm:t>
    </dgm:pt>
    <dgm:pt modelId="{C7B0068C-E266-46FB-9D1D-2888E5D6C1F5}" type="sibTrans" cxnId="{F3E37F12-6023-401B-869B-25BC7D6F4030}">
      <dgm:prSet/>
      <dgm:spPr/>
      <dgm:t>
        <a:bodyPr/>
        <a:lstStyle/>
        <a:p>
          <a:endParaRPr lang="en-US"/>
        </a:p>
      </dgm:t>
    </dgm:pt>
    <dgm:pt modelId="{AB7540FB-D9E6-480F-9B3B-BF240DD1A7CD}" type="pres">
      <dgm:prSet presAssocID="{09BEC268-3AFE-4A06-AAA3-CA9B72CFB57D}" presName="vert0" presStyleCnt="0">
        <dgm:presLayoutVars>
          <dgm:dir/>
          <dgm:animOne val="branch"/>
          <dgm:animLvl val="lvl"/>
        </dgm:presLayoutVars>
      </dgm:prSet>
      <dgm:spPr/>
      <dgm:t>
        <a:bodyPr/>
        <a:lstStyle/>
        <a:p>
          <a:endParaRPr lang="ru-RU"/>
        </a:p>
      </dgm:t>
    </dgm:pt>
    <dgm:pt modelId="{5FC1D24E-ABC4-425E-BDD4-8AC9B7FF853D}" type="pres">
      <dgm:prSet presAssocID="{3C1DC9E5-FA5E-400E-8F1A-AF17EECEDA01}" presName="thickLine" presStyleLbl="alignNode1" presStyleIdx="0" presStyleCnt="2"/>
      <dgm:spPr/>
    </dgm:pt>
    <dgm:pt modelId="{BDB2A642-865D-491E-88A6-AFB12F3C8B0D}" type="pres">
      <dgm:prSet presAssocID="{3C1DC9E5-FA5E-400E-8F1A-AF17EECEDA01}" presName="horz1" presStyleCnt="0"/>
      <dgm:spPr/>
    </dgm:pt>
    <dgm:pt modelId="{544FF6CD-7B9C-40AF-95AE-85EF0D3A6E2E}" type="pres">
      <dgm:prSet presAssocID="{3C1DC9E5-FA5E-400E-8F1A-AF17EECEDA01}" presName="tx1" presStyleLbl="revTx" presStyleIdx="0" presStyleCnt="2"/>
      <dgm:spPr/>
      <dgm:t>
        <a:bodyPr/>
        <a:lstStyle/>
        <a:p>
          <a:endParaRPr lang="ru-RU"/>
        </a:p>
      </dgm:t>
    </dgm:pt>
    <dgm:pt modelId="{16D77E2D-42E9-4C54-9705-431151DAF92E}" type="pres">
      <dgm:prSet presAssocID="{3C1DC9E5-FA5E-400E-8F1A-AF17EECEDA01}" presName="vert1" presStyleCnt="0"/>
      <dgm:spPr/>
    </dgm:pt>
    <dgm:pt modelId="{332CEF60-3120-44D4-A991-3E67CBC0330D}" type="pres">
      <dgm:prSet presAssocID="{031AFD0E-B147-4E6C-8EA3-5D2E858B2A5C}" presName="thickLine" presStyleLbl="alignNode1" presStyleIdx="1" presStyleCnt="2"/>
      <dgm:spPr/>
    </dgm:pt>
    <dgm:pt modelId="{5CE8C294-1EDB-4350-8ECB-F8B56EFD2283}" type="pres">
      <dgm:prSet presAssocID="{031AFD0E-B147-4E6C-8EA3-5D2E858B2A5C}" presName="horz1" presStyleCnt="0"/>
      <dgm:spPr/>
    </dgm:pt>
    <dgm:pt modelId="{43C331C1-59B4-4265-A144-21B38ADA1F94}" type="pres">
      <dgm:prSet presAssocID="{031AFD0E-B147-4E6C-8EA3-5D2E858B2A5C}" presName="tx1" presStyleLbl="revTx" presStyleIdx="1" presStyleCnt="2"/>
      <dgm:spPr/>
      <dgm:t>
        <a:bodyPr/>
        <a:lstStyle/>
        <a:p>
          <a:endParaRPr lang="ru-RU"/>
        </a:p>
      </dgm:t>
    </dgm:pt>
    <dgm:pt modelId="{FBF1292E-5F64-4F3B-A40A-08ADF5D06901}" type="pres">
      <dgm:prSet presAssocID="{031AFD0E-B147-4E6C-8EA3-5D2E858B2A5C}" presName="vert1" presStyleCnt="0"/>
      <dgm:spPr/>
    </dgm:pt>
  </dgm:ptLst>
  <dgm:cxnLst>
    <dgm:cxn modelId="{F3E37F12-6023-401B-869B-25BC7D6F4030}" srcId="{09BEC268-3AFE-4A06-AAA3-CA9B72CFB57D}" destId="{031AFD0E-B147-4E6C-8EA3-5D2E858B2A5C}" srcOrd="1" destOrd="0" parTransId="{58EECB9C-9E2F-4545-97DD-8A4F0EEE6407}" sibTransId="{C7B0068C-E266-46FB-9D1D-2888E5D6C1F5}"/>
    <dgm:cxn modelId="{1F42CE0A-50E9-4A3A-A999-36927AA1406F}" type="presOf" srcId="{031AFD0E-B147-4E6C-8EA3-5D2E858B2A5C}" destId="{43C331C1-59B4-4265-A144-21B38ADA1F94}" srcOrd="0" destOrd="0" presId="urn:microsoft.com/office/officeart/2008/layout/LinedList"/>
    <dgm:cxn modelId="{13AA94B9-269D-4423-BDF5-7E1A36238762}" srcId="{09BEC268-3AFE-4A06-AAA3-CA9B72CFB57D}" destId="{3C1DC9E5-FA5E-400E-8F1A-AF17EECEDA01}" srcOrd="0" destOrd="0" parTransId="{C45AFE51-6D50-4380-9F7A-D356C4578C40}" sibTransId="{C6D5DC91-BED0-429B-80F0-21397451C628}"/>
    <dgm:cxn modelId="{129B2106-676B-4D40-B297-FB1D3680F81A}" type="presOf" srcId="{09BEC268-3AFE-4A06-AAA3-CA9B72CFB57D}" destId="{AB7540FB-D9E6-480F-9B3B-BF240DD1A7CD}" srcOrd="0" destOrd="0" presId="urn:microsoft.com/office/officeart/2008/layout/LinedList"/>
    <dgm:cxn modelId="{580EAEC6-9947-4EB8-8F48-48082421ED67}" type="presOf" srcId="{3C1DC9E5-FA5E-400E-8F1A-AF17EECEDA01}" destId="{544FF6CD-7B9C-40AF-95AE-85EF0D3A6E2E}" srcOrd="0" destOrd="0" presId="urn:microsoft.com/office/officeart/2008/layout/LinedList"/>
    <dgm:cxn modelId="{3BEAE4AA-39B1-46D4-B787-3638DF3B7D72}" type="presParOf" srcId="{AB7540FB-D9E6-480F-9B3B-BF240DD1A7CD}" destId="{5FC1D24E-ABC4-425E-BDD4-8AC9B7FF853D}" srcOrd="0" destOrd="0" presId="urn:microsoft.com/office/officeart/2008/layout/LinedList"/>
    <dgm:cxn modelId="{A130E4F7-4501-4156-AB26-DEF5659D1819}" type="presParOf" srcId="{AB7540FB-D9E6-480F-9B3B-BF240DD1A7CD}" destId="{BDB2A642-865D-491E-88A6-AFB12F3C8B0D}" srcOrd="1" destOrd="0" presId="urn:microsoft.com/office/officeart/2008/layout/LinedList"/>
    <dgm:cxn modelId="{4CA0229F-22CC-4628-AC2E-582E2454770B}" type="presParOf" srcId="{BDB2A642-865D-491E-88A6-AFB12F3C8B0D}" destId="{544FF6CD-7B9C-40AF-95AE-85EF0D3A6E2E}" srcOrd="0" destOrd="0" presId="urn:microsoft.com/office/officeart/2008/layout/LinedList"/>
    <dgm:cxn modelId="{AF24381D-BA58-400B-931D-D12BA4337164}" type="presParOf" srcId="{BDB2A642-865D-491E-88A6-AFB12F3C8B0D}" destId="{16D77E2D-42E9-4C54-9705-431151DAF92E}" srcOrd="1" destOrd="0" presId="urn:microsoft.com/office/officeart/2008/layout/LinedList"/>
    <dgm:cxn modelId="{6FA91B74-7E27-4311-9C87-3A1B14DC4FEE}" type="presParOf" srcId="{AB7540FB-D9E6-480F-9B3B-BF240DD1A7CD}" destId="{332CEF60-3120-44D4-A991-3E67CBC0330D}" srcOrd="2" destOrd="0" presId="urn:microsoft.com/office/officeart/2008/layout/LinedList"/>
    <dgm:cxn modelId="{15880F1E-AEB3-4620-84F3-622EF3B3B123}" type="presParOf" srcId="{AB7540FB-D9E6-480F-9B3B-BF240DD1A7CD}" destId="{5CE8C294-1EDB-4350-8ECB-F8B56EFD2283}" srcOrd="3" destOrd="0" presId="urn:microsoft.com/office/officeart/2008/layout/LinedList"/>
    <dgm:cxn modelId="{F76462C7-6646-45A7-81F2-8BD936964DCF}" type="presParOf" srcId="{5CE8C294-1EDB-4350-8ECB-F8B56EFD2283}" destId="{43C331C1-59B4-4265-A144-21B38ADA1F94}" srcOrd="0" destOrd="0" presId="urn:microsoft.com/office/officeart/2008/layout/LinedList"/>
    <dgm:cxn modelId="{570E3BD4-EAB5-4C73-B12C-7E483EE79CDE}" type="presParOf" srcId="{5CE8C294-1EDB-4350-8ECB-F8B56EFD2283}" destId="{FBF1292E-5F64-4F3B-A40A-08ADF5D0690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2D4DDDD-6A42-42E1-8422-FE8E9BBE7EA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9A39B85A-D8D0-450C-9CA0-C474A9B376A6}">
      <dgm:prSet/>
      <dgm:spPr/>
      <dgm:t>
        <a:bodyPr/>
        <a:lstStyle/>
        <a:p>
          <a:endParaRPr lang="en-US" dirty="0"/>
        </a:p>
      </dgm:t>
    </dgm:pt>
    <dgm:pt modelId="{EAE9837B-2372-4DE4-A952-7A82D46BE698}" type="parTrans" cxnId="{16A027EB-A1CC-4CB0-BDD9-E2DE89D424B1}">
      <dgm:prSet/>
      <dgm:spPr/>
      <dgm:t>
        <a:bodyPr/>
        <a:lstStyle/>
        <a:p>
          <a:endParaRPr lang="en-US"/>
        </a:p>
      </dgm:t>
    </dgm:pt>
    <dgm:pt modelId="{10B5A73F-B7B8-4313-8F05-A312D674EE70}" type="sibTrans" cxnId="{16A027EB-A1CC-4CB0-BDD9-E2DE89D424B1}">
      <dgm:prSet/>
      <dgm:spPr/>
      <dgm:t>
        <a:bodyPr/>
        <a:lstStyle/>
        <a:p>
          <a:endParaRPr lang="en-US"/>
        </a:p>
      </dgm:t>
    </dgm:pt>
    <dgm:pt modelId="{612EC393-4553-4931-B7E0-6393163B260F}">
      <dgm:prSet/>
      <dgm:spPr/>
      <dgm:t>
        <a:bodyPr/>
        <a:lstStyle/>
        <a:p>
          <a:r>
            <a:rPr lang="ru-RU"/>
            <a:t>Токарева Ю.А.</a:t>
          </a:r>
          <a:endParaRPr lang="en-US"/>
        </a:p>
      </dgm:t>
    </dgm:pt>
    <dgm:pt modelId="{AE6F45AD-77D5-4DF1-A644-82BC0BB2A818}" type="parTrans" cxnId="{9E97F27D-338A-4630-BB6C-B8601226F34A}">
      <dgm:prSet/>
      <dgm:spPr/>
      <dgm:t>
        <a:bodyPr/>
        <a:lstStyle/>
        <a:p>
          <a:endParaRPr lang="en-US"/>
        </a:p>
      </dgm:t>
    </dgm:pt>
    <dgm:pt modelId="{0A33A1C2-592C-417B-A5AD-DA6DCC0E31EA}" type="sibTrans" cxnId="{9E97F27D-338A-4630-BB6C-B8601226F34A}">
      <dgm:prSet/>
      <dgm:spPr/>
      <dgm:t>
        <a:bodyPr/>
        <a:lstStyle/>
        <a:p>
          <a:endParaRPr lang="en-US"/>
        </a:p>
      </dgm:t>
    </dgm:pt>
    <dgm:pt modelId="{0B734D37-72B5-4334-B48F-39C939B3A4F2}">
      <dgm:prSet/>
      <dgm:spPr/>
      <dgm:t>
        <a:bodyPr/>
        <a:lstStyle/>
        <a:p>
          <a:r>
            <a:rPr lang="ru-RU"/>
            <a:t>89221116866</a:t>
          </a:r>
          <a:endParaRPr lang="en-US"/>
        </a:p>
      </dgm:t>
    </dgm:pt>
    <dgm:pt modelId="{503A6AC2-479F-4CA9-8BC3-2F5523E710AB}" type="parTrans" cxnId="{07590BC5-FFDE-43F0-9398-B2F871670F28}">
      <dgm:prSet/>
      <dgm:spPr/>
      <dgm:t>
        <a:bodyPr/>
        <a:lstStyle/>
        <a:p>
          <a:endParaRPr lang="en-US"/>
        </a:p>
      </dgm:t>
    </dgm:pt>
    <dgm:pt modelId="{5B666CCB-208E-4A3B-99C5-75DE1B2D5AEE}" type="sibTrans" cxnId="{07590BC5-FFDE-43F0-9398-B2F871670F28}">
      <dgm:prSet/>
      <dgm:spPr/>
      <dgm:t>
        <a:bodyPr/>
        <a:lstStyle/>
        <a:p>
          <a:endParaRPr lang="en-US"/>
        </a:p>
      </dgm:t>
    </dgm:pt>
    <dgm:pt modelId="{10F62D40-11F7-4486-8456-AE2242B58C75}">
      <dgm:prSet/>
      <dgm:spPr/>
      <dgm:t>
        <a:bodyPr/>
        <a:lstStyle/>
        <a:p>
          <a:r>
            <a:rPr lang="en-US"/>
            <a:t>Ulia.tokareva@yandex.ru</a:t>
          </a:r>
        </a:p>
      </dgm:t>
    </dgm:pt>
    <dgm:pt modelId="{91C1F7E4-C191-44DE-AE12-1BAD91786AA6}" type="parTrans" cxnId="{DA5518DE-3CED-4F76-94DA-D1D26B146BF2}">
      <dgm:prSet/>
      <dgm:spPr/>
      <dgm:t>
        <a:bodyPr/>
        <a:lstStyle/>
        <a:p>
          <a:endParaRPr lang="en-US"/>
        </a:p>
      </dgm:t>
    </dgm:pt>
    <dgm:pt modelId="{CB3394B3-0C20-4953-80AD-61B561A01510}" type="sibTrans" cxnId="{DA5518DE-3CED-4F76-94DA-D1D26B146BF2}">
      <dgm:prSet/>
      <dgm:spPr/>
      <dgm:t>
        <a:bodyPr/>
        <a:lstStyle/>
        <a:p>
          <a:endParaRPr lang="en-US"/>
        </a:p>
      </dgm:t>
    </dgm:pt>
    <dgm:pt modelId="{EAD0A356-4C32-4CDC-AD6F-581FC45031BC}" type="pres">
      <dgm:prSet presAssocID="{B2D4DDDD-6A42-42E1-8422-FE8E9BBE7EAE}" presName="vert0" presStyleCnt="0">
        <dgm:presLayoutVars>
          <dgm:dir/>
          <dgm:animOne val="branch"/>
          <dgm:animLvl val="lvl"/>
        </dgm:presLayoutVars>
      </dgm:prSet>
      <dgm:spPr/>
      <dgm:t>
        <a:bodyPr/>
        <a:lstStyle/>
        <a:p>
          <a:endParaRPr lang="ru-RU"/>
        </a:p>
      </dgm:t>
    </dgm:pt>
    <dgm:pt modelId="{CD613AC6-E2DC-4CB4-B591-46477BBAA5C5}" type="pres">
      <dgm:prSet presAssocID="{9A39B85A-D8D0-450C-9CA0-C474A9B376A6}" presName="thickLine" presStyleLbl="alignNode1" presStyleIdx="0" presStyleCnt="4"/>
      <dgm:spPr/>
    </dgm:pt>
    <dgm:pt modelId="{04A45A8D-F422-42BE-8248-F4FD7A12A1F0}" type="pres">
      <dgm:prSet presAssocID="{9A39B85A-D8D0-450C-9CA0-C474A9B376A6}" presName="horz1" presStyleCnt="0"/>
      <dgm:spPr/>
    </dgm:pt>
    <dgm:pt modelId="{63B14C14-34B4-4BFB-B36A-3D699AF74A19}" type="pres">
      <dgm:prSet presAssocID="{9A39B85A-D8D0-450C-9CA0-C474A9B376A6}" presName="tx1" presStyleLbl="revTx" presStyleIdx="0" presStyleCnt="4"/>
      <dgm:spPr/>
      <dgm:t>
        <a:bodyPr/>
        <a:lstStyle/>
        <a:p>
          <a:endParaRPr lang="ru-RU"/>
        </a:p>
      </dgm:t>
    </dgm:pt>
    <dgm:pt modelId="{0251BE45-CCF1-4995-BA70-F076C5BCA215}" type="pres">
      <dgm:prSet presAssocID="{9A39B85A-D8D0-450C-9CA0-C474A9B376A6}" presName="vert1" presStyleCnt="0"/>
      <dgm:spPr/>
    </dgm:pt>
    <dgm:pt modelId="{1E1F814B-6F6A-4418-932D-6D21F12A6B1C}" type="pres">
      <dgm:prSet presAssocID="{612EC393-4553-4931-B7E0-6393163B260F}" presName="thickLine" presStyleLbl="alignNode1" presStyleIdx="1" presStyleCnt="4"/>
      <dgm:spPr/>
    </dgm:pt>
    <dgm:pt modelId="{FAA17FA1-070B-48A6-A3AB-DD11BA9452AC}" type="pres">
      <dgm:prSet presAssocID="{612EC393-4553-4931-B7E0-6393163B260F}" presName="horz1" presStyleCnt="0"/>
      <dgm:spPr/>
    </dgm:pt>
    <dgm:pt modelId="{4483DD9B-599D-44CD-926E-3146A2AD3F24}" type="pres">
      <dgm:prSet presAssocID="{612EC393-4553-4931-B7E0-6393163B260F}" presName="tx1" presStyleLbl="revTx" presStyleIdx="1" presStyleCnt="4"/>
      <dgm:spPr/>
      <dgm:t>
        <a:bodyPr/>
        <a:lstStyle/>
        <a:p>
          <a:endParaRPr lang="ru-RU"/>
        </a:p>
      </dgm:t>
    </dgm:pt>
    <dgm:pt modelId="{09949516-BD71-4C70-B143-D5A80CF9EEEB}" type="pres">
      <dgm:prSet presAssocID="{612EC393-4553-4931-B7E0-6393163B260F}" presName="vert1" presStyleCnt="0"/>
      <dgm:spPr/>
    </dgm:pt>
    <dgm:pt modelId="{07240E66-4FC7-4715-A2AB-FFFC91BEE1D4}" type="pres">
      <dgm:prSet presAssocID="{0B734D37-72B5-4334-B48F-39C939B3A4F2}" presName="thickLine" presStyleLbl="alignNode1" presStyleIdx="2" presStyleCnt="4"/>
      <dgm:spPr/>
    </dgm:pt>
    <dgm:pt modelId="{5D773D87-720E-4448-95E6-9C6F3F8F16AE}" type="pres">
      <dgm:prSet presAssocID="{0B734D37-72B5-4334-B48F-39C939B3A4F2}" presName="horz1" presStyleCnt="0"/>
      <dgm:spPr/>
    </dgm:pt>
    <dgm:pt modelId="{8D2883CF-7759-404D-8D67-D1B46E578DE7}" type="pres">
      <dgm:prSet presAssocID="{0B734D37-72B5-4334-B48F-39C939B3A4F2}" presName="tx1" presStyleLbl="revTx" presStyleIdx="2" presStyleCnt="4"/>
      <dgm:spPr/>
      <dgm:t>
        <a:bodyPr/>
        <a:lstStyle/>
        <a:p>
          <a:endParaRPr lang="ru-RU"/>
        </a:p>
      </dgm:t>
    </dgm:pt>
    <dgm:pt modelId="{1CCBD7AC-55FD-4B5F-9F69-1EA0BCBCDC47}" type="pres">
      <dgm:prSet presAssocID="{0B734D37-72B5-4334-B48F-39C939B3A4F2}" presName="vert1" presStyleCnt="0"/>
      <dgm:spPr/>
    </dgm:pt>
    <dgm:pt modelId="{63852087-A295-4A51-A87A-715A033B8ABE}" type="pres">
      <dgm:prSet presAssocID="{10F62D40-11F7-4486-8456-AE2242B58C75}" presName="thickLine" presStyleLbl="alignNode1" presStyleIdx="3" presStyleCnt="4"/>
      <dgm:spPr/>
    </dgm:pt>
    <dgm:pt modelId="{72269F42-CB25-4451-B24A-EFEBB8591294}" type="pres">
      <dgm:prSet presAssocID="{10F62D40-11F7-4486-8456-AE2242B58C75}" presName="horz1" presStyleCnt="0"/>
      <dgm:spPr/>
    </dgm:pt>
    <dgm:pt modelId="{3B0259DF-6D1A-4D7B-8F20-11A1A9EBCC3B}" type="pres">
      <dgm:prSet presAssocID="{10F62D40-11F7-4486-8456-AE2242B58C75}" presName="tx1" presStyleLbl="revTx" presStyleIdx="3" presStyleCnt="4"/>
      <dgm:spPr/>
      <dgm:t>
        <a:bodyPr/>
        <a:lstStyle/>
        <a:p>
          <a:endParaRPr lang="ru-RU"/>
        </a:p>
      </dgm:t>
    </dgm:pt>
    <dgm:pt modelId="{7D27C2D4-ABBC-4AD4-9ACE-B3A8BAF4A68D}" type="pres">
      <dgm:prSet presAssocID="{10F62D40-11F7-4486-8456-AE2242B58C75}" presName="vert1" presStyleCnt="0"/>
      <dgm:spPr/>
    </dgm:pt>
  </dgm:ptLst>
  <dgm:cxnLst>
    <dgm:cxn modelId="{9BFECDCC-F5DC-442E-A2BB-BDADA51BE75D}" type="presOf" srcId="{B2D4DDDD-6A42-42E1-8422-FE8E9BBE7EAE}" destId="{EAD0A356-4C32-4CDC-AD6F-581FC45031BC}" srcOrd="0" destOrd="0" presId="urn:microsoft.com/office/officeart/2008/layout/LinedList"/>
    <dgm:cxn modelId="{07590BC5-FFDE-43F0-9398-B2F871670F28}" srcId="{B2D4DDDD-6A42-42E1-8422-FE8E9BBE7EAE}" destId="{0B734D37-72B5-4334-B48F-39C939B3A4F2}" srcOrd="2" destOrd="0" parTransId="{503A6AC2-479F-4CA9-8BC3-2F5523E710AB}" sibTransId="{5B666CCB-208E-4A3B-99C5-75DE1B2D5AEE}"/>
    <dgm:cxn modelId="{D3C6A2C4-5CAC-4178-8139-D22F5B9D6379}" type="presOf" srcId="{0B734D37-72B5-4334-B48F-39C939B3A4F2}" destId="{8D2883CF-7759-404D-8D67-D1B46E578DE7}" srcOrd="0" destOrd="0" presId="urn:microsoft.com/office/officeart/2008/layout/LinedList"/>
    <dgm:cxn modelId="{9E97F27D-338A-4630-BB6C-B8601226F34A}" srcId="{B2D4DDDD-6A42-42E1-8422-FE8E9BBE7EAE}" destId="{612EC393-4553-4931-B7E0-6393163B260F}" srcOrd="1" destOrd="0" parTransId="{AE6F45AD-77D5-4DF1-A644-82BC0BB2A818}" sibTransId="{0A33A1C2-592C-417B-A5AD-DA6DCC0E31EA}"/>
    <dgm:cxn modelId="{DA5518DE-3CED-4F76-94DA-D1D26B146BF2}" srcId="{B2D4DDDD-6A42-42E1-8422-FE8E9BBE7EAE}" destId="{10F62D40-11F7-4486-8456-AE2242B58C75}" srcOrd="3" destOrd="0" parTransId="{91C1F7E4-C191-44DE-AE12-1BAD91786AA6}" sibTransId="{CB3394B3-0C20-4953-80AD-61B561A01510}"/>
    <dgm:cxn modelId="{8E4B67F2-E6EE-48B4-A245-EE601CBF7113}" type="presOf" srcId="{9A39B85A-D8D0-450C-9CA0-C474A9B376A6}" destId="{63B14C14-34B4-4BFB-B36A-3D699AF74A19}" srcOrd="0" destOrd="0" presId="urn:microsoft.com/office/officeart/2008/layout/LinedList"/>
    <dgm:cxn modelId="{16A027EB-A1CC-4CB0-BDD9-E2DE89D424B1}" srcId="{B2D4DDDD-6A42-42E1-8422-FE8E9BBE7EAE}" destId="{9A39B85A-D8D0-450C-9CA0-C474A9B376A6}" srcOrd="0" destOrd="0" parTransId="{EAE9837B-2372-4DE4-A952-7A82D46BE698}" sibTransId="{10B5A73F-B7B8-4313-8F05-A312D674EE70}"/>
    <dgm:cxn modelId="{2F2716CD-0F82-48AB-92C8-C8F0B77807D5}" type="presOf" srcId="{612EC393-4553-4931-B7E0-6393163B260F}" destId="{4483DD9B-599D-44CD-926E-3146A2AD3F24}" srcOrd="0" destOrd="0" presId="urn:microsoft.com/office/officeart/2008/layout/LinedList"/>
    <dgm:cxn modelId="{F99D8EDE-8E71-42DE-BFEC-607E16DDE1C7}" type="presOf" srcId="{10F62D40-11F7-4486-8456-AE2242B58C75}" destId="{3B0259DF-6D1A-4D7B-8F20-11A1A9EBCC3B}" srcOrd="0" destOrd="0" presId="urn:microsoft.com/office/officeart/2008/layout/LinedList"/>
    <dgm:cxn modelId="{988FCBD7-2D56-42C1-AD4C-3A2A370B0679}" type="presParOf" srcId="{EAD0A356-4C32-4CDC-AD6F-581FC45031BC}" destId="{CD613AC6-E2DC-4CB4-B591-46477BBAA5C5}" srcOrd="0" destOrd="0" presId="urn:microsoft.com/office/officeart/2008/layout/LinedList"/>
    <dgm:cxn modelId="{EEBBE2F5-E375-4400-94A6-8DE4CC7ED2CC}" type="presParOf" srcId="{EAD0A356-4C32-4CDC-AD6F-581FC45031BC}" destId="{04A45A8D-F422-42BE-8248-F4FD7A12A1F0}" srcOrd="1" destOrd="0" presId="urn:microsoft.com/office/officeart/2008/layout/LinedList"/>
    <dgm:cxn modelId="{BAEB7851-C762-4073-88AA-70C78DC894D7}" type="presParOf" srcId="{04A45A8D-F422-42BE-8248-F4FD7A12A1F0}" destId="{63B14C14-34B4-4BFB-B36A-3D699AF74A19}" srcOrd="0" destOrd="0" presId="urn:microsoft.com/office/officeart/2008/layout/LinedList"/>
    <dgm:cxn modelId="{1AAEA863-EC71-4FC1-B67F-31A1C8505E47}" type="presParOf" srcId="{04A45A8D-F422-42BE-8248-F4FD7A12A1F0}" destId="{0251BE45-CCF1-4995-BA70-F076C5BCA215}" srcOrd="1" destOrd="0" presId="urn:microsoft.com/office/officeart/2008/layout/LinedList"/>
    <dgm:cxn modelId="{F5DF21A3-27E5-4104-AE7A-B26580E411C9}" type="presParOf" srcId="{EAD0A356-4C32-4CDC-AD6F-581FC45031BC}" destId="{1E1F814B-6F6A-4418-932D-6D21F12A6B1C}" srcOrd="2" destOrd="0" presId="urn:microsoft.com/office/officeart/2008/layout/LinedList"/>
    <dgm:cxn modelId="{D77A88FF-B4E6-4509-8E74-12FF30983032}" type="presParOf" srcId="{EAD0A356-4C32-4CDC-AD6F-581FC45031BC}" destId="{FAA17FA1-070B-48A6-A3AB-DD11BA9452AC}" srcOrd="3" destOrd="0" presId="urn:microsoft.com/office/officeart/2008/layout/LinedList"/>
    <dgm:cxn modelId="{58C56A9E-CBF2-442E-A46B-E7FC8180659C}" type="presParOf" srcId="{FAA17FA1-070B-48A6-A3AB-DD11BA9452AC}" destId="{4483DD9B-599D-44CD-926E-3146A2AD3F24}" srcOrd="0" destOrd="0" presId="urn:microsoft.com/office/officeart/2008/layout/LinedList"/>
    <dgm:cxn modelId="{FFFFB182-FEB3-4D74-A726-EE4E7E1FA9C2}" type="presParOf" srcId="{FAA17FA1-070B-48A6-A3AB-DD11BA9452AC}" destId="{09949516-BD71-4C70-B143-D5A80CF9EEEB}" srcOrd="1" destOrd="0" presId="urn:microsoft.com/office/officeart/2008/layout/LinedList"/>
    <dgm:cxn modelId="{E952BBC5-1842-4891-AE14-1A0DA33137E4}" type="presParOf" srcId="{EAD0A356-4C32-4CDC-AD6F-581FC45031BC}" destId="{07240E66-4FC7-4715-A2AB-FFFC91BEE1D4}" srcOrd="4" destOrd="0" presId="urn:microsoft.com/office/officeart/2008/layout/LinedList"/>
    <dgm:cxn modelId="{AD73D1BC-7688-42CE-9724-B442E939A037}" type="presParOf" srcId="{EAD0A356-4C32-4CDC-AD6F-581FC45031BC}" destId="{5D773D87-720E-4448-95E6-9C6F3F8F16AE}" srcOrd="5" destOrd="0" presId="urn:microsoft.com/office/officeart/2008/layout/LinedList"/>
    <dgm:cxn modelId="{16F0CB71-5C79-4D1F-B0EB-4E1717F907E2}" type="presParOf" srcId="{5D773D87-720E-4448-95E6-9C6F3F8F16AE}" destId="{8D2883CF-7759-404D-8D67-D1B46E578DE7}" srcOrd="0" destOrd="0" presId="urn:microsoft.com/office/officeart/2008/layout/LinedList"/>
    <dgm:cxn modelId="{4EB89B75-3F15-4B8B-87D4-5913A6C6DCD2}" type="presParOf" srcId="{5D773D87-720E-4448-95E6-9C6F3F8F16AE}" destId="{1CCBD7AC-55FD-4B5F-9F69-1EA0BCBCDC47}" srcOrd="1" destOrd="0" presId="urn:microsoft.com/office/officeart/2008/layout/LinedList"/>
    <dgm:cxn modelId="{017C3E9B-EC87-4CEF-8956-7CB5A27DDD3C}" type="presParOf" srcId="{EAD0A356-4C32-4CDC-AD6F-581FC45031BC}" destId="{63852087-A295-4A51-A87A-715A033B8ABE}" srcOrd="6" destOrd="0" presId="urn:microsoft.com/office/officeart/2008/layout/LinedList"/>
    <dgm:cxn modelId="{C58E59F0-FC29-4AB2-B92E-7E422C0A3F94}" type="presParOf" srcId="{EAD0A356-4C32-4CDC-AD6F-581FC45031BC}" destId="{72269F42-CB25-4451-B24A-EFEBB8591294}" srcOrd="7" destOrd="0" presId="urn:microsoft.com/office/officeart/2008/layout/LinedList"/>
    <dgm:cxn modelId="{D69007EF-B20F-4C49-A9CD-A3D91F571166}" type="presParOf" srcId="{72269F42-CB25-4451-B24A-EFEBB8591294}" destId="{3B0259DF-6D1A-4D7B-8F20-11A1A9EBCC3B}" srcOrd="0" destOrd="0" presId="urn:microsoft.com/office/officeart/2008/layout/LinedList"/>
    <dgm:cxn modelId="{066FB00D-A3F0-4FDB-936E-F90F48F7059B}" type="presParOf" srcId="{72269F42-CB25-4451-B24A-EFEBB8591294}" destId="{7D27C2D4-ABBC-4AD4-9ACE-B3A8BAF4A68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E73779-3C9D-4BCF-A8EA-B46990D85E82}">
      <dsp:nvSpPr>
        <dsp:cNvPr id="0" name=""/>
        <dsp:cNvSpPr/>
      </dsp:nvSpPr>
      <dsp:spPr>
        <a:xfrm>
          <a:off x="0" y="0"/>
          <a:ext cx="683111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2352EE-E9D0-4E60-8BAE-C063DE69D0AE}">
      <dsp:nvSpPr>
        <dsp:cNvPr id="0" name=""/>
        <dsp:cNvSpPr/>
      </dsp:nvSpPr>
      <dsp:spPr>
        <a:xfrm>
          <a:off x="0" y="0"/>
          <a:ext cx="6831118"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ru-RU" sz="3900" kern="1200"/>
            <a:t>обобщает накопленную информацию; </a:t>
          </a:r>
          <a:endParaRPr lang="en-US" sz="3900" kern="1200"/>
        </a:p>
      </dsp:txBody>
      <dsp:txXfrm>
        <a:off x="0" y="0"/>
        <a:ext cx="6831118" cy="1514975"/>
      </dsp:txXfrm>
    </dsp:sp>
    <dsp:sp modelId="{EEE9AA2F-6BA1-4431-8895-BD7C82C75CCC}">
      <dsp:nvSpPr>
        <dsp:cNvPr id="0" name=""/>
        <dsp:cNvSpPr/>
      </dsp:nvSpPr>
      <dsp:spPr>
        <a:xfrm>
          <a:off x="0" y="1514975"/>
          <a:ext cx="6831118" cy="0"/>
        </a:xfrm>
        <a:prstGeom prst="line">
          <a:avLst/>
        </a:prstGeom>
        <a:solidFill>
          <a:schemeClr val="accent2">
            <a:hueOff val="1005236"/>
            <a:satOff val="-3935"/>
            <a:lumOff val="-3333"/>
            <a:alphaOff val="0"/>
          </a:schemeClr>
        </a:solidFill>
        <a:ln w="12700" cap="flat" cmpd="sng" algn="ctr">
          <a:solidFill>
            <a:schemeClr val="accent2">
              <a:hueOff val="1005236"/>
              <a:satOff val="-3935"/>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A03629-6E20-4B83-88EB-46A23655E963}">
      <dsp:nvSpPr>
        <dsp:cNvPr id="0" name=""/>
        <dsp:cNvSpPr/>
      </dsp:nvSpPr>
      <dsp:spPr>
        <a:xfrm>
          <a:off x="0" y="1514975"/>
          <a:ext cx="6831118"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ru-RU" sz="3900" kern="1200"/>
            <a:t>делает более понятными сложные явления; </a:t>
          </a:r>
          <a:endParaRPr lang="en-US" sz="3900" kern="1200"/>
        </a:p>
      </dsp:txBody>
      <dsp:txXfrm>
        <a:off x="0" y="1514975"/>
        <a:ext cx="6831118" cy="1514975"/>
      </dsp:txXfrm>
    </dsp:sp>
    <dsp:sp modelId="{9957BD78-0BE5-4DDB-97AA-460C84913A35}">
      <dsp:nvSpPr>
        <dsp:cNvPr id="0" name=""/>
        <dsp:cNvSpPr/>
      </dsp:nvSpPr>
      <dsp:spPr>
        <a:xfrm>
          <a:off x="0" y="3029950"/>
          <a:ext cx="6831118" cy="0"/>
        </a:xfrm>
        <a:prstGeom prst="line">
          <a:avLst/>
        </a:prstGeom>
        <a:solidFill>
          <a:schemeClr val="accent2">
            <a:hueOff val="2010471"/>
            <a:satOff val="-7871"/>
            <a:lumOff val="-6666"/>
            <a:alphaOff val="0"/>
          </a:schemeClr>
        </a:solidFill>
        <a:ln w="12700" cap="flat" cmpd="sng" algn="ctr">
          <a:solidFill>
            <a:schemeClr val="accent2">
              <a:hueOff val="2010471"/>
              <a:satOff val="-7871"/>
              <a:lumOff val="-6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28E930-8B4B-4744-8117-B8B2CD531AAE}">
      <dsp:nvSpPr>
        <dsp:cNvPr id="0" name=""/>
        <dsp:cNvSpPr/>
      </dsp:nvSpPr>
      <dsp:spPr>
        <a:xfrm>
          <a:off x="0" y="3029950"/>
          <a:ext cx="6831118"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ru-RU" sz="3900" kern="1200"/>
            <a:t>предсказывает последствия разных обстоятельств; </a:t>
          </a:r>
          <a:endParaRPr lang="en-US" sz="3900" kern="1200"/>
        </a:p>
      </dsp:txBody>
      <dsp:txXfrm>
        <a:off x="0" y="3029950"/>
        <a:ext cx="6831118" cy="1514975"/>
      </dsp:txXfrm>
    </dsp:sp>
    <dsp:sp modelId="{598B9C64-C616-40E2-A330-6E01B7D6ECBC}">
      <dsp:nvSpPr>
        <dsp:cNvPr id="0" name=""/>
        <dsp:cNvSpPr/>
      </dsp:nvSpPr>
      <dsp:spPr>
        <a:xfrm>
          <a:off x="0" y="4544925"/>
          <a:ext cx="6831118" cy="0"/>
        </a:xfrm>
        <a:prstGeom prst="line">
          <a:avLst/>
        </a:prstGeom>
        <a:solidFill>
          <a:schemeClr val="accent2">
            <a:hueOff val="3015707"/>
            <a:satOff val="-11806"/>
            <a:lumOff val="-9999"/>
            <a:alphaOff val="0"/>
          </a:schemeClr>
        </a:solidFill>
        <a:ln w="12700" cap="flat" cmpd="sng" algn="ctr">
          <a:solidFill>
            <a:schemeClr val="accent2">
              <a:hueOff val="3015707"/>
              <a:satOff val="-11806"/>
              <a:lumOff val="-999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081BE0-F15C-4A87-AB66-C231400D684E}">
      <dsp:nvSpPr>
        <dsp:cNvPr id="0" name=""/>
        <dsp:cNvSpPr/>
      </dsp:nvSpPr>
      <dsp:spPr>
        <a:xfrm>
          <a:off x="0" y="4544925"/>
          <a:ext cx="6831118"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lvl="0" algn="l" defTabSz="1733550">
            <a:lnSpc>
              <a:spcPct val="90000"/>
            </a:lnSpc>
            <a:spcBef>
              <a:spcPct val="0"/>
            </a:spcBef>
            <a:spcAft>
              <a:spcPct val="35000"/>
            </a:spcAft>
          </a:pPr>
          <a:r>
            <a:rPr lang="ru-RU" sz="3900" kern="1200"/>
            <a:t>способствует поиску новых фактов</a:t>
          </a:r>
          <a:endParaRPr lang="en-US" sz="3900" kern="1200"/>
        </a:p>
      </dsp:txBody>
      <dsp:txXfrm>
        <a:off x="0" y="4544925"/>
        <a:ext cx="6831118" cy="15149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1D24E-ABC4-425E-BDD4-8AC9B7FF853D}">
      <dsp:nvSpPr>
        <dsp:cNvPr id="0" name=""/>
        <dsp:cNvSpPr/>
      </dsp:nvSpPr>
      <dsp:spPr>
        <a:xfrm>
          <a:off x="0" y="0"/>
          <a:ext cx="683111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4FF6CD-7B9C-40AF-95AE-85EF0D3A6E2E}">
      <dsp:nvSpPr>
        <dsp:cNvPr id="0" name=""/>
        <dsp:cNvSpPr/>
      </dsp:nvSpPr>
      <dsp:spPr>
        <a:xfrm>
          <a:off x="0" y="0"/>
          <a:ext cx="6831118" cy="3029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ru-RU" sz="2400" kern="1200"/>
            <a:t>Осуществляя коррекцию поведения ребенка, важно помнить, что чаще всего причиной неправильного поведения служит проблемное поведение родителя или проблемы испытываемые семьей в данный временной период. Целесообразность психологического воздействия связана с учетом родительской подсистемы и отношений в семье как в группе. </a:t>
          </a:r>
          <a:endParaRPr lang="en-US" sz="2400" kern="1200"/>
        </a:p>
      </dsp:txBody>
      <dsp:txXfrm>
        <a:off x="0" y="0"/>
        <a:ext cx="6831118" cy="3029950"/>
      </dsp:txXfrm>
    </dsp:sp>
    <dsp:sp modelId="{332CEF60-3120-44D4-A991-3E67CBC0330D}">
      <dsp:nvSpPr>
        <dsp:cNvPr id="0" name=""/>
        <dsp:cNvSpPr/>
      </dsp:nvSpPr>
      <dsp:spPr>
        <a:xfrm>
          <a:off x="0" y="3029950"/>
          <a:ext cx="6831118" cy="0"/>
        </a:xfrm>
        <a:prstGeom prst="line">
          <a:avLst/>
        </a:prstGeom>
        <a:solidFill>
          <a:schemeClr val="accent2">
            <a:hueOff val="3015707"/>
            <a:satOff val="-11806"/>
            <a:lumOff val="-9999"/>
            <a:alphaOff val="0"/>
          </a:schemeClr>
        </a:solidFill>
        <a:ln w="12700" cap="flat" cmpd="sng" algn="ctr">
          <a:solidFill>
            <a:schemeClr val="accent2">
              <a:hueOff val="3015707"/>
              <a:satOff val="-11806"/>
              <a:lumOff val="-999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C331C1-59B4-4265-A144-21B38ADA1F94}">
      <dsp:nvSpPr>
        <dsp:cNvPr id="0" name=""/>
        <dsp:cNvSpPr/>
      </dsp:nvSpPr>
      <dsp:spPr>
        <a:xfrm>
          <a:off x="0" y="3029950"/>
          <a:ext cx="6831118" cy="3029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ru-RU" sz="2400" u="sng" kern="1200"/>
            <a:t>Цели плохого поведения ребенка</a:t>
          </a:r>
          <a:r>
            <a:rPr lang="ru-RU" sz="2400" kern="1200"/>
            <a:t>: привлечение внимания, стремление к власти, месть родителям и всем окружающим за не внимания и отсутствие возможности проявить власть, а также пассивность, за невозможность адекватного проявления себя как внутри семьи, так и в обществе.</a:t>
          </a:r>
          <a:endParaRPr lang="en-US" sz="2400" kern="1200"/>
        </a:p>
      </dsp:txBody>
      <dsp:txXfrm>
        <a:off x="0" y="3029950"/>
        <a:ext cx="6831118" cy="30299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13AC6-E2DC-4CB4-B591-46477BBAA5C5}">
      <dsp:nvSpPr>
        <dsp:cNvPr id="0" name=""/>
        <dsp:cNvSpPr/>
      </dsp:nvSpPr>
      <dsp:spPr>
        <a:xfrm>
          <a:off x="0" y="0"/>
          <a:ext cx="683111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B14C14-34B4-4BFB-B36A-3D699AF74A19}">
      <dsp:nvSpPr>
        <dsp:cNvPr id="0" name=""/>
        <dsp:cNvSpPr/>
      </dsp:nvSpPr>
      <dsp:spPr>
        <a:xfrm>
          <a:off x="0" y="0"/>
          <a:ext cx="6831118"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endParaRPr lang="en-US" sz="4500" kern="1200" dirty="0"/>
        </a:p>
      </dsp:txBody>
      <dsp:txXfrm>
        <a:off x="0" y="0"/>
        <a:ext cx="6831118" cy="1514975"/>
      </dsp:txXfrm>
    </dsp:sp>
    <dsp:sp modelId="{1E1F814B-6F6A-4418-932D-6D21F12A6B1C}">
      <dsp:nvSpPr>
        <dsp:cNvPr id="0" name=""/>
        <dsp:cNvSpPr/>
      </dsp:nvSpPr>
      <dsp:spPr>
        <a:xfrm>
          <a:off x="0" y="1514975"/>
          <a:ext cx="6831118" cy="0"/>
        </a:xfrm>
        <a:prstGeom prst="line">
          <a:avLst/>
        </a:prstGeom>
        <a:solidFill>
          <a:schemeClr val="accent2">
            <a:hueOff val="1005236"/>
            <a:satOff val="-3935"/>
            <a:lumOff val="-3333"/>
            <a:alphaOff val="0"/>
          </a:schemeClr>
        </a:solidFill>
        <a:ln w="12700" cap="flat" cmpd="sng" algn="ctr">
          <a:solidFill>
            <a:schemeClr val="accent2">
              <a:hueOff val="1005236"/>
              <a:satOff val="-3935"/>
              <a:lumOff val="-33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83DD9B-599D-44CD-926E-3146A2AD3F24}">
      <dsp:nvSpPr>
        <dsp:cNvPr id="0" name=""/>
        <dsp:cNvSpPr/>
      </dsp:nvSpPr>
      <dsp:spPr>
        <a:xfrm>
          <a:off x="0" y="1514975"/>
          <a:ext cx="6831118"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r>
            <a:rPr lang="ru-RU" sz="4500" kern="1200"/>
            <a:t>Токарева Ю.А.</a:t>
          </a:r>
          <a:endParaRPr lang="en-US" sz="4500" kern="1200"/>
        </a:p>
      </dsp:txBody>
      <dsp:txXfrm>
        <a:off x="0" y="1514975"/>
        <a:ext cx="6831118" cy="1514975"/>
      </dsp:txXfrm>
    </dsp:sp>
    <dsp:sp modelId="{07240E66-4FC7-4715-A2AB-FFFC91BEE1D4}">
      <dsp:nvSpPr>
        <dsp:cNvPr id="0" name=""/>
        <dsp:cNvSpPr/>
      </dsp:nvSpPr>
      <dsp:spPr>
        <a:xfrm>
          <a:off x="0" y="3029950"/>
          <a:ext cx="6831118" cy="0"/>
        </a:xfrm>
        <a:prstGeom prst="line">
          <a:avLst/>
        </a:prstGeom>
        <a:solidFill>
          <a:schemeClr val="accent2">
            <a:hueOff val="2010471"/>
            <a:satOff val="-7871"/>
            <a:lumOff val="-6666"/>
            <a:alphaOff val="0"/>
          </a:schemeClr>
        </a:solidFill>
        <a:ln w="12700" cap="flat" cmpd="sng" algn="ctr">
          <a:solidFill>
            <a:schemeClr val="accent2">
              <a:hueOff val="2010471"/>
              <a:satOff val="-7871"/>
              <a:lumOff val="-666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2883CF-7759-404D-8D67-D1B46E578DE7}">
      <dsp:nvSpPr>
        <dsp:cNvPr id="0" name=""/>
        <dsp:cNvSpPr/>
      </dsp:nvSpPr>
      <dsp:spPr>
        <a:xfrm>
          <a:off x="0" y="3029950"/>
          <a:ext cx="6831118"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r>
            <a:rPr lang="ru-RU" sz="4500" kern="1200"/>
            <a:t>89221116866</a:t>
          </a:r>
          <a:endParaRPr lang="en-US" sz="4500" kern="1200"/>
        </a:p>
      </dsp:txBody>
      <dsp:txXfrm>
        <a:off x="0" y="3029950"/>
        <a:ext cx="6831118" cy="1514975"/>
      </dsp:txXfrm>
    </dsp:sp>
    <dsp:sp modelId="{63852087-A295-4A51-A87A-715A033B8ABE}">
      <dsp:nvSpPr>
        <dsp:cNvPr id="0" name=""/>
        <dsp:cNvSpPr/>
      </dsp:nvSpPr>
      <dsp:spPr>
        <a:xfrm>
          <a:off x="0" y="4544925"/>
          <a:ext cx="6831118" cy="0"/>
        </a:xfrm>
        <a:prstGeom prst="line">
          <a:avLst/>
        </a:prstGeom>
        <a:solidFill>
          <a:schemeClr val="accent2">
            <a:hueOff val="3015707"/>
            <a:satOff val="-11806"/>
            <a:lumOff val="-9999"/>
            <a:alphaOff val="0"/>
          </a:schemeClr>
        </a:solidFill>
        <a:ln w="12700" cap="flat" cmpd="sng" algn="ctr">
          <a:solidFill>
            <a:schemeClr val="accent2">
              <a:hueOff val="3015707"/>
              <a:satOff val="-11806"/>
              <a:lumOff val="-999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0259DF-6D1A-4D7B-8F20-11A1A9EBCC3B}">
      <dsp:nvSpPr>
        <dsp:cNvPr id="0" name=""/>
        <dsp:cNvSpPr/>
      </dsp:nvSpPr>
      <dsp:spPr>
        <a:xfrm>
          <a:off x="0" y="4544925"/>
          <a:ext cx="6831118" cy="15149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r>
            <a:rPr lang="en-US" sz="4500" kern="1200"/>
            <a:t>Ulia.tokareva@yandex.ru</a:t>
          </a:r>
        </a:p>
      </dsp:txBody>
      <dsp:txXfrm>
        <a:off x="0" y="4544925"/>
        <a:ext cx="6831118" cy="151497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073D55F9-11A3-4523-8F38-6BA37933791A}" type="datetime1">
              <a:rPr lang="en-US" smtClean="0"/>
              <a:t>4/27/2021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516755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0B4E757A-3EC2-4683-9080-1A460C37C843}" type="datetime1">
              <a:rPr lang="en-US" smtClean="0"/>
              <a:t>4/27/2021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10439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a:xfrm>
            <a:off x="523539" y="6324600"/>
            <a:ext cx="2560220" cy="365125"/>
          </a:xfrm>
        </p:spPr>
        <p:txBody>
          <a:bodyPr/>
          <a:lstStyle/>
          <a:p>
            <a:fld id="{5CC8096C-64ED-4153-A483-5C02E44AD5C3}" type="datetime1">
              <a:rPr lang="en-US" smtClean="0"/>
              <a:t>4/27/2021</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a:xfrm>
            <a:off x="4267200" y="6319838"/>
            <a:ext cx="3982781" cy="365125"/>
          </a:xfrm>
        </p:spPr>
        <p:txBody>
          <a:bodyPr/>
          <a:lstStyle/>
          <a:p>
            <a:r>
              <a:rPr lang="en-US"/>
              <a:t>Sample Footer Text</a:t>
            </a:r>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571259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marL="228600" indent="-228600">
              <a:buFont typeface="Arial" panose="020B0604020202020204" pitchFamily="34" charset="0"/>
              <a:buChar char="•"/>
              <a:defRPr/>
            </a:lvl1pPr>
            <a:lvl2pPr marL="228600" indent="-228600">
              <a:buFont typeface="Arial" panose="020B0604020202020204" pitchFamily="34" charset="0"/>
              <a:buChar char="•"/>
              <a:defRPr/>
            </a:lvl2pPr>
            <a:lvl3pPr marL="228600" indent="-228600">
              <a:buFont typeface="Arial" panose="020B0604020202020204" pitchFamily="34" charset="0"/>
              <a:buChar char="•"/>
              <a:defRPr/>
            </a:lvl3pPr>
            <a:lvl4pPr marL="228600" indent="-228600">
              <a:buFont typeface="Arial" panose="020B0604020202020204" pitchFamily="34" charset="0"/>
              <a:buChar char="•"/>
              <a:defRPr/>
            </a:lvl4pPr>
            <a:lvl5pPr marL="228600" indent="-2286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1CB9D56B-6EBE-4E5F-99D9-2A3DBDF37D0A}" type="datetime1">
              <a:rPr lang="en-US" smtClean="0"/>
              <a:t>4/27/2021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50004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457200" y="1709738"/>
            <a:ext cx="1089025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457200" y="4589463"/>
            <a:ext cx="10890250" cy="1500187"/>
          </a:xfrm>
        </p:spPr>
        <p:txBody>
          <a:bodyPr/>
          <a:lstStyle>
            <a:lvl1pPr marL="0" indent="0">
              <a:buNone/>
              <a:defRPr sz="2400">
                <a:solidFill>
                  <a:srgbClr val="FFFFF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8C33F3CA-C7E3-432D-9282-18F13836509A}" type="datetime1">
              <a:rPr lang="en-US" smtClean="0"/>
              <a:t>4/27/2021</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837377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457200" y="1825625"/>
            <a:ext cx="5562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75BE9C62-1337-40B8-BA50-E9F4861DB4BC}" type="datetime1">
              <a:rPr lang="en-US" smtClean="0"/>
              <a:t>4/27/2021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502630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0863"/>
            <a:ext cx="5157787"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3101975"/>
            <a:ext cx="5157787"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0863"/>
            <a:ext cx="5183188" cy="115093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3101975"/>
            <a:ext cx="5183188" cy="3087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47C195EB-2DA3-4B24-8725-19BC22A7BE50}" type="datetime1">
              <a:rPr lang="en-US" smtClean="0"/>
              <a:t>4/27/2021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81801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F4E237E6-0076-4915-A5A8-B7C11FA4F374}" type="datetime1">
              <a:rPr lang="en-US" smtClean="0"/>
              <a:t>4/27/2021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513051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3505F58F-C0B5-422A-8E5A-6B99E5D80F0A}" type="datetime1">
              <a:rPr lang="en-US" smtClean="0"/>
              <a:t>4/27/2021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278019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981200"/>
          </a:xfrm>
        </p:spPr>
        <p:txBody>
          <a:bodyPr anchor="b"/>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7565E655-9687-48DF-A33F-F8824CCCB5D1}" type="datetime1">
              <a:rPr lang="en-US" smtClean="0"/>
              <a:t>4/27/2021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104599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2209799"/>
          </a:xfrm>
        </p:spPr>
        <p:txBody>
          <a:bodyPr anchor="b"/>
          <a:lstStyle>
            <a:lvl1pPr>
              <a:defRPr sz="4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971800"/>
            <a:ext cx="3932237" cy="2897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B97FD56A-AAB8-4544-A495-D0645413C9E3}" type="datetime1">
              <a:rPr lang="en-US" smtClean="0"/>
              <a:t>4/27/2021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11A71338-8BA2-4C79-A6C5-5A8E30081D0C}" type="slidenum">
              <a:rPr lang="en-US" smtClean="0"/>
              <a:t>‹#›</a:t>
            </a:fld>
            <a:endParaRPr lang="en-US"/>
          </a:p>
        </p:txBody>
      </p:sp>
    </p:spTree>
    <p:extLst>
      <p:ext uri="{BB962C8B-B14F-4D97-AF65-F5344CB8AC3E}">
        <p14:creationId xmlns:p14="http://schemas.microsoft.com/office/powerpoint/2010/main" val="3772233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Rectangle 114">
            <a:extLst>
              <a:ext uri="{FF2B5EF4-FFF2-40B4-BE49-F238E27FC236}">
                <a16:creationId xmlns:a16="http://schemas.microsoft.com/office/drawing/2014/main" id="{A4798C7F-C8CA-4799-BF37-3AB4642CDB66}"/>
              </a:ext>
            </a:extLst>
          </p:cNvPr>
          <p:cNvSpPr/>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0" name="Group 79">
            <a:extLst>
              <a:ext uri="{FF2B5EF4-FFF2-40B4-BE49-F238E27FC236}">
                <a16:creationId xmlns:a16="http://schemas.microsoft.com/office/drawing/2014/main" id="{87F0794B-55D3-4D2D-BDE7-4688ED321E42}"/>
              </a:ext>
            </a:extLst>
          </p:cNvPr>
          <p:cNvGrpSpPr/>
          <p:nvPr/>
        </p:nvGrpSpPr>
        <p:grpSpPr>
          <a:xfrm>
            <a:off x="-11413" y="0"/>
            <a:ext cx="12214827" cy="6858000"/>
            <a:chOff x="-6214" y="-1"/>
            <a:chExt cx="12214827" cy="6858000"/>
          </a:xfrm>
        </p:grpSpPr>
        <p:cxnSp>
          <p:nvCxnSpPr>
            <p:cNvPr id="81" name="Straight Connector 80">
              <a:extLst>
                <a:ext uri="{FF2B5EF4-FFF2-40B4-BE49-F238E27FC236}">
                  <a16:creationId xmlns:a16="http://schemas.microsoft.com/office/drawing/2014/main" id="{BE4C795B-1813-4CC6-B03F-8DD130BEAABD}"/>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0F4C04D-5CD8-446B-BE3D-257172E6E4CB}"/>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DC802E-606F-4F39-84B6-90DF0FE54461}"/>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5B0C75-0136-4A39-9AB6-0F02C4527810}"/>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C5ED2B52-3D40-46DE-8B54-99A4071578D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8BCEC75-1B6B-45B2-8041-8D933FCF60F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6A2FC789-056A-43CC-807E-4262CDC3E0F5}"/>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8C32FD3-76B0-40E7-89F2-E9C523210AF4}"/>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82E9447-8362-426C-840A-B6F2231F7BCC}"/>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F141DC8-83CE-4C21-A5BA-E2FFF3D866E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512A697C-ECBC-40A9-AC69-BF96A34B91A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D2E988AF-5EFB-43D3-B93F-6E4F41A2C90B}"/>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6B312C1B-AAE2-4A6D-ACC7-ABAA75D42854}"/>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57B96146-61DA-44D6-A9DF-6DB41FCF2D80}"/>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33F93D-4439-46EE-97C4-9CECAAFDCF60}"/>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5914B275-A3D7-4BA4-B8CB-E7657100F3AD}"/>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D26EF3B-FBE7-4D57-8E01-553F50734A68}"/>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CC1E671-BA54-4B31-9A2E-8F50BC57A260}"/>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A836A704-3624-4ABF-9A67-0F52C2F3EFB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FDC385D-BA34-481F-A991-A776E0B19301}"/>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F1EF033A-D8FB-416B-AE51-4E098A27D68C}"/>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7C17B48-F458-4E9B-9331-56FCDC5B6AB2}"/>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07E44A4B-D453-46F0-A83D-AF0B33D5C59F}"/>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346BEA9F-314B-440D-AE8D-21E1252EC5A0}"/>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5EAFD0-4869-4612-ACDE-ABC703104E88}"/>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F26706-7F23-4FF0-9CAF-F3C4F47C119D}"/>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C0195A72-345A-4E88-8D71-14DB3D1B607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0DBF51A6-A3BC-49FE-BB01-E8992811774E}"/>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78DF911-744C-419B-83DC-39F270BBF41F}"/>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49" name="Freeform: Shape 148">
            <a:extLst>
              <a:ext uri="{FF2B5EF4-FFF2-40B4-BE49-F238E27FC236}">
                <a16:creationId xmlns:a16="http://schemas.microsoft.com/office/drawing/2014/main" id="{216BB147-20D5-4D93-BDA5-1BC614D6A4B2}"/>
              </a:ext>
            </a:extLst>
          </p:cNvPr>
          <p:cNvSpPr/>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457200" y="365125"/>
            <a:ext cx="1072293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457200" y="1825625"/>
            <a:ext cx="10722932"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457200" y="6324600"/>
            <a:ext cx="256022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193BAB95-8DA7-460B-B00A-7037C8394FB0}" type="datetime1">
              <a:rPr lang="en-US" smtClean="0"/>
              <a:pPr/>
              <a:t>4/27/2021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200861" y="6319838"/>
            <a:ext cx="3982781"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t>Sample Footer Text</a:t>
            </a:r>
            <a:endParaRPr lang="en-US" dirty="0">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11190806" y="6324600"/>
            <a:ext cx="799078" cy="365125"/>
          </a:xfrm>
          <a:prstGeom prst="rect">
            <a:avLst/>
          </a:prstGeom>
        </p:spPr>
        <p:txBody>
          <a:bodyPr vert="horz" lIns="91440" tIns="45720" rIns="91440" bIns="45720" rtlCol="0" anchor="ctr"/>
          <a:lstStyle>
            <a:lvl1pPr algn="ctr">
              <a:defRPr sz="900" cap="all" spc="150" baseline="0">
                <a:solidFill>
                  <a:srgbClr val="FFFFFF"/>
                </a:solidFill>
              </a:defRPr>
            </a:lvl1pPr>
          </a:lstStyle>
          <a:p>
            <a:fld id="{11A71338-8BA2-4C79-A6C5-5A8E30081D0C}" type="slidenum">
              <a:rPr lang="en-US" smtClean="0"/>
              <a:pPr/>
              <a:t>‹#›</a:t>
            </a:fld>
            <a:endParaRPr lang="en-US" dirty="0"/>
          </a:p>
        </p:txBody>
      </p:sp>
      <p:sp>
        <p:nvSpPr>
          <p:cNvPr id="77" name="Freeform: Shape 76">
            <a:extLst>
              <a:ext uri="{FF2B5EF4-FFF2-40B4-BE49-F238E27FC236}">
                <a16:creationId xmlns:a16="http://schemas.microsoft.com/office/drawing/2014/main" id="{0A253F60-DE40-4508-A37A-61331DF1DD5D}"/>
              </a:ext>
            </a:extLst>
          </p:cNvPr>
          <p:cNvSpPr/>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Tree>
    <p:extLst>
      <p:ext uri="{BB962C8B-B14F-4D97-AF65-F5344CB8AC3E}">
        <p14:creationId xmlns:p14="http://schemas.microsoft.com/office/powerpoint/2010/main" val="2943341865"/>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Arial" panose="020B0604020202020204" pitchFamily="34" charset="0"/>
        <a:buChar char="•"/>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Arial" panose="020B0604020202020204" pitchFamily="34" charset="0"/>
        <a:buChar char="•"/>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8">
            <a:extLst>
              <a:ext uri="{FF2B5EF4-FFF2-40B4-BE49-F238E27FC236}">
                <a16:creationId xmlns:a16="http://schemas.microsoft.com/office/drawing/2014/main" id="{13B6DAC6-0186-4D62-AD69-90B9C0411E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 name="Picture 3" descr="Модели молекул в научном классе">
            <a:extLst>
              <a:ext uri="{FF2B5EF4-FFF2-40B4-BE49-F238E27FC236}">
                <a16:creationId xmlns:a16="http://schemas.microsoft.com/office/drawing/2014/main" id="{D7AA5045-88B4-4657-ABDF-967E9831160D}"/>
              </a:ext>
            </a:extLst>
          </p:cNvPr>
          <p:cNvPicPr>
            <a:picLocks noChangeAspect="1"/>
          </p:cNvPicPr>
          <p:nvPr/>
        </p:nvPicPr>
        <p:blipFill rotWithShape="1">
          <a:blip r:embed="rId2"/>
          <a:srcRect t="15709" r="-1" b="-1"/>
          <a:stretch/>
        </p:blipFill>
        <p:spPr>
          <a:xfrm>
            <a:off x="20" y="10"/>
            <a:ext cx="12188932" cy="6857990"/>
          </a:xfrm>
          <a:prstGeom prst="rect">
            <a:avLst/>
          </a:prstGeom>
        </p:spPr>
      </p:pic>
      <p:sp>
        <p:nvSpPr>
          <p:cNvPr id="11" name="Rectangle 10">
            <a:extLst>
              <a:ext uri="{FF2B5EF4-FFF2-40B4-BE49-F238E27FC236}">
                <a16:creationId xmlns:a16="http://schemas.microsoft.com/office/drawing/2014/main" id="{BA6285CA-6AFA-4F27-AFB5-1B32CDE09B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3" name="Group 12">
            <a:extLst>
              <a:ext uri="{FF2B5EF4-FFF2-40B4-BE49-F238E27FC236}">
                <a16:creationId xmlns:a16="http://schemas.microsoft.com/office/drawing/2014/main" id="{91108A0F-8C78-4294-B028-9F09581FC0A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4" name="Straight Connector 13">
              <a:extLst>
                <a:ext uri="{FF2B5EF4-FFF2-40B4-BE49-F238E27FC236}">
                  <a16:creationId xmlns:a16="http://schemas.microsoft.com/office/drawing/2014/main" id="{313489AA-CF3C-45B5-9A6B-D686CDD1DDF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ABF1CE3-37BC-462F-BC4B-5EF9C8287DB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15">
              <a:extLst>
                <a:ext uri="{FF2B5EF4-FFF2-40B4-BE49-F238E27FC236}">
                  <a16:creationId xmlns:a16="http://schemas.microsoft.com/office/drawing/2014/main" id="{121847A4-7B07-4976-81EF-E68ABFC4FB3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F3EBBA6-8771-481B-BACA-142F0C80534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17">
              <a:extLst>
                <a:ext uri="{FF2B5EF4-FFF2-40B4-BE49-F238E27FC236}">
                  <a16:creationId xmlns:a16="http://schemas.microsoft.com/office/drawing/2014/main" id="{DF58D94E-BB4B-436D-8172-0F5737BEEA9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18">
              <a:extLst>
                <a:ext uri="{FF2B5EF4-FFF2-40B4-BE49-F238E27FC236}">
                  <a16:creationId xmlns:a16="http://schemas.microsoft.com/office/drawing/2014/main" id="{4F75AA9A-4678-41CB-AEFA-13C324B8475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19">
              <a:extLst>
                <a:ext uri="{FF2B5EF4-FFF2-40B4-BE49-F238E27FC236}">
                  <a16:creationId xmlns:a16="http://schemas.microsoft.com/office/drawing/2014/main" id="{6C95E447-C172-476B-98BE-453E4049FBE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20">
              <a:extLst>
                <a:ext uri="{FF2B5EF4-FFF2-40B4-BE49-F238E27FC236}">
                  <a16:creationId xmlns:a16="http://schemas.microsoft.com/office/drawing/2014/main" id="{1F3BD247-696E-47F7-964F-89A5823D118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E31E4B8-694B-447A-AA13-36B0A4EEC9F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8321B73-1AE7-4FA0-90EB-4E969A095DF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15F8082-1C6D-496D-937D-964948B109B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1B84AF1D-3604-4213-B891-4880C86F6EC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C3631262-5E4E-4A33-9D72-17996A538F9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9A4C49C9-CD9F-417C-A832-DD9D6F9C4BC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A3BBBFA-B462-4340-82C8-3EE5CCFB100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A7D3C2E-F100-49BC-9F4E-DFB50B2F9FB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46D4A85-2FF9-491B-BBF7-4D83EB8881B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8F6747A-BC05-4E83-8FE8-976BBCE3052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C1FEEA0-B31C-4DD8-9CC4-DAE06557804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A783C12-3D0A-495D-B461-9D1FCC415A1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AD7D205-DA43-40B9-82B4-D570FB270F5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DD4F5FF-D993-454E-AB84-8634B9E53F6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F64AEBB-D378-4CCE-9266-B45FC822EB7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22217ABD-7AF1-44DF-9243-75E5C9792A0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D885E59-AA75-4026-972E-4DEE1AB5994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AB41BAB-F8B8-402D-BC3D-82F73208A39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67CC234-9EF0-4613-9013-F7F9AEC49E5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32D8DE3-B3FD-47EC-B6D3-90CE4F0370D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4218772-C699-478C-9D44-9459ABA4CA7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Заголовок 1">
            <a:extLst>
              <a:ext uri="{FF2B5EF4-FFF2-40B4-BE49-F238E27FC236}">
                <a16:creationId xmlns:a16="http://schemas.microsoft.com/office/drawing/2014/main" id="{ACC909C7-3E1F-4796-806C-2E7A2DE79759}"/>
              </a:ext>
            </a:extLst>
          </p:cNvPr>
          <p:cNvSpPr>
            <a:spLocks noGrp="1"/>
          </p:cNvSpPr>
          <p:nvPr>
            <p:ph type="ctrTitle"/>
          </p:nvPr>
        </p:nvSpPr>
        <p:spPr>
          <a:xfrm>
            <a:off x="1187086" y="3510095"/>
            <a:ext cx="9994373" cy="2226244"/>
          </a:xfrm>
        </p:spPr>
        <p:txBody>
          <a:bodyPr anchor="t">
            <a:normAutofit/>
          </a:bodyPr>
          <a:lstStyle/>
          <a:p>
            <a:r>
              <a:rPr lang="ru-RU" sz="5000"/>
              <a:t>МОДЕЛЬ СЕМЕЙНОГО КОНСУЛЬТИРОВАНИЯ: АДЛЕРИАНСКИЙ ПОДХОД</a:t>
            </a:r>
          </a:p>
        </p:txBody>
      </p:sp>
      <p:sp>
        <p:nvSpPr>
          <p:cNvPr id="3" name="Подзаголовок 2">
            <a:extLst>
              <a:ext uri="{FF2B5EF4-FFF2-40B4-BE49-F238E27FC236}">
                <a16:creationId xmlns:a16="http://schemas.microsoft.com/office/drawing/2014/main" id="{872EC9A3-6CA0-4F41-B95C-5668AD09D050}"/>
              </a:ext>
            </a:extLst>
          </p:cNvPr>
          <p:cNvSpPr>
            <a:spLocks noGrp="1"/>
          </p:cNvSpPr>
          <p:nvPr>
            <p:ph type="subTitle" idx="1"/>
          </p:nvPr>
        </p:nvSpPr>
        <p:spPr>
          <a:xfrm>
            <a:off x="2186949" y="725466"/>
            <a:ext cx="7974719" cy="2713192"/>
          </a:xfrm>
        </p:spPr>
        <p:txBody>
          <a:bodyPr anchor="b">
            <a:normAutofit/>
          </a:bodyPr>
          <a:lstStyle/>
          <a:p>
            <a:r>
              <a:rPr lang="ru-RU" dirty="0"/>
              <a:t>ТОКАРЕВА Юлия Александровна</a:t>
            </a:r>
          </a:p>
          <a:p>
            <a:r>
              <a:rPr lang="ru-RU" dirty="0"/>
              <a:t>доктор психологических наук, доцент,</a:t>
            </a:r>
          </a:p>
          <a:p>
            <a:r>
              <a:rPr lang="ru-RU" dirty="0"/>
              <a:t>Заведующий кафедрой управления персоналом и психологии Уральского федерального университет, психолог-консультант (Екатеринбург)</a:t>
            </a:r>
          </a:p>
        </p:txBody>
      </p:sp>
      <p:sp>
        <p:nvSpPr>
          <p:cNvPr id="44" name="Right Triangle 43">
            <a:extLst>
              <a:ext uri="{FF2B5EF4-FFF2-40B4-BE49-F238E27FC236}">
                <a16:creationId xmlns:a16="http://schemas.microsoft.com/office/drawing/2014/main" id="{94D786EB-944C-47D5-B631-899F4029B0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5905012" y="-284145"/>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4535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0" name="Rectangle 10">
            <a:extLst>
              <a:ext uri="{FF2B5EF4-FFF2-40B4-BE49-F238E27FC236}">
                <a16:creationId xmlns:a16="http://schemas.microsoft.com/office/drawing/2014/main" id="{942B1D20-D329-4285-AED2-DABDCE902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1" name="Rectangle 12">
            <a:extLst>
              <a:ext uri="{FF2B5EF4-FFF2-40B4-BE49-F238E27FC236}">
                <a16:creationId xmlns:a16="http://schemas.microsoft.com/office/drawing/2014/main" id="{B9016B79-9C59-4CEA-A85C-3E4C8877BA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2" name="Right Triangle 14">
            <a:extLst>
              <a:ext uri="{FF2B5EF4-FFF2-40B4-BE49-F238E27FC236}">
                <a16:creationId xmlns:a16="http://schemas.microsoft.com/office/drawing/2014/main" id="{2391C84E-C2EA-44FC-A7D1-FAE3E2850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47B3131A-B518-43E5-A896-E9D654A4863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476355E6-7A00-4B30-A47B-80EF0D0D6BD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7D0B06C-9FFD-42E8-B19F-062C248CD72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5291278-5FDA-45C6-B93E-1FA6D9130B0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F95DF7-BFEE-4791-A691-BAF693F38F5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7C504F1-5AA9-45F5-9030-22533885AFA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75999E-3496-4713-8046-AC17DB26687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6B91000-D71E-40A8-AA8F-E9BB106A8C9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9D188E-6FDB-47DE-A5FB-728E56BD044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D98C242-C677-4CF5-A189-52C3ADAFD75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9D7CD7F-137F-42DC-AFFA-52D9B8DF598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3C1C05-EF55-47B3-B1D8-54911633763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E6BE961-4385-4384-B028-D57AA88EF56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98288B9-9DC0-41DF-BDC2-329675E1424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A97B8C6-FF63-4B6A-913C-50CB2EB7BDE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3734427-CEE3-45F9-8CDE-7DC28971615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5443404-2D71-4E54-86D6-DB0D769AA40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C94E908-A14E-4E7A-B4FC-BB9D82FD0F3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2E257B4-59EA-43CC-A20C-D2755D26B44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1037FBF-2F84-4578-9624-4E6D1076661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E3BDC-D7FC-4C7E-9F35-1D05C9D545D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E39965B-216F-478B-8653-0F7B877C0BB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2116FC6-1CFC-4E87-8431-E7833BFB756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7829DA6-D97C-490E-BEEF-83832787DE1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495B6D3-A3B6-4636-A210-AFC128284F3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2462476-3252-49A1-93CE-4FA22B830CF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3C18803-7708-483D-8CE3-0992784BB56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024AE-5222-4804-AA42-E7A4C0B9700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14FBE75-ECC4-4BB7-92B2-74D6CF6864E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45">
              <a:extLst>
                <a:ext uri="{FF2B5EF4-FFF2-40B4-BE49-F238E27FC236}">
                  <a16:creationId xmlns:a16="http://schemas.microsoft.com/office/drawing/2014/main" id="{F7061C60-9F4E-4144-B974-AFB802AF4C0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Заголовок 1">
            <a:extLst>
              <a:ext uri="{FF2B5EF4-FFF2-40B4-BE49-F238E27FC236}">
                <a16:creationId xmlns:a16="http://schemas.microsoft.com/office/drawing/2014/main" id="{C04D947C-F3C2-44F5-B257-62686A575FE7}"/>
              </a:ext>
            </a:extLst>
          </p:cNvPr>
          <p:cNvSpPr>
            <a:spLocks noGrp="1"/>
          </p:cNvSpPr>
          <p:nvPr>
            <p:ph type="title"/>
          </p:nvPr>
        </p:nvSpPr>
        <p:spPr>
          <a:xfrm>
            <a:off x="457201" y="720772"/>
            <a:ext cx="3733078" cy="5531079"/>
          </a:xfrm>
        </p:spPr>
        <p:txBody>
          <a:bodyPr>
            <a:normAutofit/>
          </a:bodyPr>
          <a:lstStyle/>
          <a:p>
            <a:endParaRPr lang="ru-RU" dirty="0"/>
          </a:p>
        </p:txBody>
      </p:sp>
      <p:sp>
        <p:nvSpPr>
          <p:cNvPr id="48" name="Flowchart: Document 8">
            <a:extLst>
              <a:ext uri="{FF2B5EF4-FFF2-40B4-BE49-F238E27FC236}">
                <a16:creationId xmlns:a16="http://schemas.microsoft.com/office/drawing/2014/main" id="{6B91DA8E-00B5-4214-AFE5-535E47051D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85106" y="-465509"/>
            <a:ext cx="6858001" cy="778901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4" name="Объект 2">
            <a:extLst>
              <a:ext uri="{FF2B5EF4-FFF2-40B4-BE49-F238E27FC236}">
                <a16:creationId xmlns:a16="http://schemas.microsoft.com/office/drawing/2014/main" id="{2E8A410D-97BF-4932-9E22-96C4E832E476}"/>
              </a:ext>
            </a:extLst>
          </p:cNvPr>
          <p:cNvGraphicFramePr>
            <a:graphicFrameLocks noGrp="1"/>
          </p:cNvGraphicFramePr>
          <p:nvPr>
            <p:ph idx="1"/>
            <p:extLst>
              <p:ext uri="{D42A27DB-BD31-4B8C-83A1-F6EECF244321}">
                <p14:modId xmlns:p14="http://schemas.microsoft.com/office/powerpoint/2010/main" val="3226350344"/>
              </p:ext>
            </p:extLst>
          </p:nvPr>
        </p:nvGraphicFramePr>
        <p:xfrm>
          <a:off x="5165512" y="185047"/>
          <a:ext cx="6831118" cy="605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3135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0A867D-C52F-49DB-B328-77F4312466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C582B07-D0F0-4B6B-A5D9-D2F192CB3A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ight Triangle 11">
            <a:extLst>
              <a:ext uri="{FF2B5EF4-FFF2-40B4-BE49-F238E27FC236}">
                <a16:creationId xmlns:a16="http://schemas.microsoft.com/office/drawing/2014/main" id="{DA1A4301-6FFC-4C82-A1FA-7634D8CAA8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84145" y="3241897"/>
            <a:ext cx="568289" cy="568289"/>
          </a:xfrm>
          <a:prstGeom prst="rtTriangle">
            <a:avLst/>
          </a:prstGeom>
          <a:solidFill>
            <a:schemeClr val="accent5">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04BAD56-1DA3-4EE3-ABAF-4A03C8DF33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29082" y="5791200"/>
            <a:ext cx="3561733" cy="1066800"/>
          </a:xfrm>
          <a:custGeom>
            <a:avLst/>
            <a:gdLst>
              <a:gd name="connsiteX0" fmla="*/ 1780866 w 3561733"/>
              <a:gd name="connsiteY0" fmla="*/ 0 h 1066800"/>
              <a:gd name="connsiteX1" fmla="*/ 3557091 w 3561733"/>
              <a:gd name="connsiteY1" fmla="*/ 1057165 h 1066800"/>
              <a:gd name="connsiteX2" fmla="*/ 3561733 w 3561733"/>
              <a:gd name="connsiteY2" fmla="*/ 1066800 h 1066800"/>
              <a:gd name="connsiteX3" fmla="*/ 2549614 w 3561733"/>
              <a:gd name="connsiteY3" fmla="*/ 1066800 h 1066800"/>
              <a:gd name="connsiteX4" fmla="*/ 2465837 w 3561733"/>
              <a:gd name="connsiteY4" fmla="*/ 1004153 h 1066800"/>
              <a:gd name="connsiteX5" fmla="*/ 1780866 w 3561733"/>
              <a:gd name="connsiteY5" fmla="*/ 794923 h 1066800"/>
              <a:gd name="connsiteX6" fmla="*/ 1095896 w 3561733"/>
              <a:gd name="connsiteY6" fmla="*/ 1004153 h 1066800"/>
              <a:gd name="connsiteX7" fmla="*/ 1012119 w 3561733"/>
              <a:gd name="connsiteY7" fmla="*/ 1066800 h 1066800"/>
              <a:gd name="connsiteX8" fmla="*/ 0 w 3561733"/>
              <a:gd name="connsiteY8" fmla="*/ 1066800 h 1066800"/>
              <a:gd name="connsiteX9" fmla="*/ 4641 w 3561733"/>
              <a:gd name="connsiteY9" fmla="*/ 1057165 h 1066800"/>
              <a:gd name="connsiteX10" fmla="*/ 1780866 w 3561733"/>
              <a:gd name="connsiteY10"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561733" h="1066800">
                <a:moveTo>
                  <a:pt x="1780866" y="0"/>
                </a:moveTo>
                <a:cubicBezTo>
                  <a:pt x="2547864" y="0"/>
                  <a:pt x="3215021" y="427470"/>
                  <a:pt x="3557091" y="1057165"/>
                </a:cubicBezTo>
                <a:lnTo>
                  <a:pt x="3561733" y="1066800"/>
                </a:lnTo>
                <a:lnTo>
                  <a:pt x="2549614" y="1066800"/>
                </a:lnTo>
                <a:lnTo>
                  <a:pt x="2465837" y="1004153"/>
                </a:lnTo>
                <a:cubicBezTo>
                  <a:pt x="2270308" y="872056"/>
                  <a:pt x="2034595" y="794923"/>
                  <a:pt x="1780866" y="794923"/>
                </a:cubicBezTo>
                <a:cubicBezTo>
                  <a:pt x="1527138" y="794923"/>
                  <a:pt x="1291425" y="872056"/>
                  <a:pt x="1095896" y="1004153"/>
                </a:cubicBezTo>
                <a:lnTo>
                  <a:pt x="1012119" y="1066800"/>
                </a:lnTo>
                <a:lnTo>
                  <a:pt x="0" y="1066800"/>
                </a:lnTo>
                <a:lnTo>
                  <a:pt x="4641" y="1057165"/>
                </a:lnTo>
                <a:cubicBezTo>
                  <a:pt x="346712" y="427470"/>
                  <a:pt x="1013869" y="0"/>
                  <a:pt x="1780866" y="0"/>
                </a:cubicBezTo>
                <a:close/>
              </a:path>
            </a:pathLst>
          </a:custGeom>
          <a:solidFill>
            <a:schemeClr val="accent5">
              <a:lumMod val="60000"/>
              <a:lumOff val="4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6" name="Group 15">
            <a:extLst>
              <a:ext uri="{FF2B5EF4-FFF2-40B4-BE49-F238E27FC236}">
                <a16:creationId xmlns:a16="http://schemas.microsoft.com/office/drawing/2014/main" id="{8323DD1D-77DE-48B2-A0A0-6265801531E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17" name="Straight Connector 16">
              <a:extLst>
                <a:ext uri="{FF2B5EF4-FFF2-40B4-BE49-F238E27FC236}">
                  <a16:creationId xmlns:a16="http://schemas.microsoft.com/office/drawing/2014/main" id="{5C230063-C474-48F9-AD35-F649415C229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251EB77-6139-46FD-BABC-85764659488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8177B72-4955-469C-BAF0-E0762637944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09269C7-DB34-4A8C-BAC9-2496A058B8B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A42117-D401-4236-8EAA-EC9095D4C64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746B91E-6053-4974-B374-9D1B8FBD70C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5DA8D3-12FB-4731-BDBC-93B6113D0C4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D16B49A-4893-4729-87B8-9A0B8E592D9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06D93EE-2329-4706-89C0-BB6C94A39A7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DC3E76F-2DB4-40DA-8C45-943861B1723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56318F6-E559-4DA6-95C0-D2BB10BA641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3243B57-CFAA-461A-AE56-A61CF60F3AD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6AEACE9-7BE6-4FC5-9686-47F15ABA569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DCAE5B4-5700-44A8-91DA-D8415FB04FA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F2F9D9C9-D01B-4870-8B33-310D77DF5B3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05DDC7F-2142-41F1-B1E3-A37A0B6FD16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1B19576-1AA2-4552-8D7D-831B1378149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504D005-AC5D-4160-8184-5BB45CE004E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A540368-C5A6-4F28-A60E-763362A6E5B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67B4722-C810-495C-BB11-45141E367DC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3B1706B-6FE4-44FB-B429-E59AE3B16DB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F9DD5DAD-1CA2-48BA-94BF-70B1AC2BB58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76A21FA-0159-4468-9737-BDBD3426183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870688F-0FB0-4A4A-9F90-7EAE14CAE20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F7D7D25-8970-4DD6-A3D7-0D550BA85CF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8B480E32-418E-4DE3-B6E7-2F803A2C756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85F833-A609-4B9C-A0D7-6DF88DB7BA2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DAA9A587-B078-4028-A924-4A6DDDA2C41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1E2E5E8E-3025-4C93-9E63-9C47C5BBA99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Заголовок 1">
            <a:extLst>
              <a:ext uri="{FF2B5EF4-FFF2-40B4-BE49-F238E27FC236}">
                <a16:creationId xmlns:a16="http://schemas.microsoft.com/office/drawing/2014/main" id="{9FBABB51-CD13-40B8-A991-CCE314A15EB0}"/>
              </a:ext>
            </a:extLst>
          </p:cNvPr>
          <p:cNvSpPr>
            <a:spLocks noGrp="1"/>
          </p:cNvSpPr>
          <p:nvPr>
            <p:ph type="title"/>
          </p:nvPr>
        </p:nvSpPr>
        <p:spPr>
          <a:xfrm>
            <a:off x="457200" y="725466"/>
            <a:ext cx="5638769" cy="5548851"/>
          </a:xfrm>
        </p:spPr>
        <p:txBody>
          <a:bodyPr anchor="ctr">
            <a:normAutofit/>
          </a:bodyPr>
          <a:lstStyle/>
          <a:p>
            <a:r>
              <a:rPr lang="ru-RU" dirty="0"/>
              <a:t>Заключение</a:t>
            </a:r>
          </a:p>
        </p:txBody>
      </p:sp>
      <p:sp>
        <p:nvSpPr>
          <p:cNvPr id="3" name="Объект 2">
            <a:extLst>
              <a:ext uri="{FF2B5EF4-FFF2-40B4-BE49-F238E27FC236}">
                <a16:creationId xmlns:a16="http://schemas.microsoft.com/office/drawing/2014/main" id="{D60CA279-81B9-4556-AB46-C32732B6D4E6}"/>
              </a:ext>
            </a:extLst>
          </p:cNvPr>
          <p:cNvSpPr>
            <a:spLocks noGrp="1"/>
          </p:cNvSpPr>
          <p:nvPr>
            <p:ph idx="1"/>
          </p:nvPr>
        </p:nvSpPr>
        <p:spPr>
          <a:xfrm>
            <a:off x="6288495" y="732349"/>
            <a:ext cx="4902311" cy="5541977"/>
          </a:xfrm>
        </p:spPr>
        <p:txBody>
          <a:bodyPr anchor="ctr">
            <a:normAutofit/>
          </a:bodyPr>
          <a:lstStyle/>
          <a:p>
            <a:r>
              <a:rPr lang="ru-RU" sz="1800" dirty="0"/>
              <a:t>Индивидуальная психология предлагает решать проблемы семьи, детей, супругов демократичными методами. Демократическая максима индивидуальной психологии заключается в следующем: «Каждый человек может достичь всего». Люди, усвоившие эту максиму, могут иметь блестящих детей, которым не присуще тщеславие и чрезмерная амбициозность; детей, которые понимают, что их достижения являются результатом прилежания и везения и что если их усердие в обучении не будет ослабевать, они способны реализовать весь свой потенциал.</a:t>
            </a:r>
          </a:p>
        </p:txBody>
      </p:sp>
    </p:spTree>
    <p:extLst>
      <p:ext uri="{BB962C8B-B14F-4D97-AF65-F5344CB8AC3E}">
        <p14:creationId xmlns:p14="http://schemas.microsoft.com/office/powerpoint/2010/main" val="554235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A4798C7F-C8CA-4799-BF37-3AB4642CDB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64" name="Group 63">
            <a:extLst>
              <a:ext uri="{FF2B5EF4-FFF2-40B4-BE49-F238E27FC236}">
                <a16:creationId xmlns:a16="http://schemas.microsoft.com/office/drawing/2014/main" id="{87F0794B-55D3-4D2D-BDE7-4688ED321E4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65" name="Straight Connector 64">
              <a:extLst>
                <a:ext uri="{FF2B5EF4-FFF2-40B4-BE49-F238E27FC236}">
                  <a16:creationId xmlns:a16="http://schemas.microsoft.com/office/drawing/2014/main" id="{BE4C795B-1813-4CC6-B03F-8DD130BEAAB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E0F4C04D-5CD8-446B-BE3D-257172E6E4C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DDC802E-606F-4F39-84B6-90DF0FE5446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2C5B0C75-0136-4A39-9AB6-0F02C452781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5ED2B52-3D40-46DE-8B54-99A4071578D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18BCEC75-1B6B-45B2-8041-8D933FCF60F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6A2FC789-056A-43CC-807E-4262CDC3E0F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48C32FD3-76B0-40E7-89F2-E9C523210AF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B82E9447-8362-426C-840A-B6F2231F7BC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F141DC8-83CE-4C21-A5BA-E2FFF3D866E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512A697C-ECBC-40A9-AC69-BF96A34B91A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2E988AF-5EFB-43D3-B93F-6E4F41A2C90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B312C1B-AAE2-4A6D-ACC7-ABAA75D4285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7B96146-61DA-44D6-A9DF-6DB41FCF2D8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6B33F93D-4439-46EE-97C4-9CECAAFDCF6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5914B275-A3D7-4BA4-B8CB-E7657100F3A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BD26EF3B-FBE7-4D57-8E01-553F50734A6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6CC1E671-BA54-4B31-9A2E-8F50BC57A26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A836A704-3624-4ABF-9A67-0F52C2F3EFB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FDC385D-BA34-481F-A991-A776E0B1930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1EF033A-D8FB-416B-AE51-4E098A27D68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17C17B48-F458-4E9B-9331-56FCDC5B6AB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07E44A4B-D453-46F0-A83D-AF0B33D5C59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346BEA9F-314B-440D-AE8D-21E1252EC5A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15EAFD0-4869-4612-ACDE-ABC703104E8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A0F26706-7F23-4FF0-9CAF-F3C4F47C119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C0195A72-345A-4E88-8D71-14DB3D1B607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0DBF51A6-A3BC-49FE-BB01-E8992811774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A78DF911-744C-419B-83DC-39F270BBF41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95" name="Freeform: Shape 94">
            <a:extLst>
              <a:ext uri="{FF2B5EF4-FFF2-40B4-BE49-F238E27FC236}">
                <a16:creationId xmlns:a16="http://schemas.microsoft.com/office/drawing/2014/main" id="{216BB147-20D5-4D93-BDA5-1BC614D6A4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97" name="Freeform: Shape 96">
            <a:extLst>
              <a:ext uri="{FF2B5EF4-FFF2-40B4-BE49-F238E27FC236}">
                <a16:creationId xmlns:a16="http://schemas.microsoft.com/office/drawing/2014/main" id="{0A253F60-DE40-4508-A37A-61331DF1D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99" name="Rectangle 98">
            <a:extLst>
              <a:ext uri="{FF2B5EF4-FFF2-40B4-BE49-F238E27FC236}">
                <a16:creationId xmlns:a16="http://schemas.microsoft.com/office/drawing/2014/main" id="{326AD51D-D59E-4689-A5DF-6A9857053B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01" name="Group 100">
            <a:extLst>
              <a:ext uri="{FF2B5EF4-FFF2-40B4-BE49-F238E27FC236}">
                <a16:creationId xmlns:a16="http://schemas.microsoft.com/office/drawing/2014/main" id="{05578CCE-1E06-4634-B7D3-B75915B79B5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02" name="Straight Connector 101">
              <a:extLst>
                <a:ext uri="{FF2B5EF4-FFF2-40B4-BE49-F238E27FC236}">
                  <a16:creationId xmlns:a16="http://schemas.microsoft.com/office/drawing/2014/main" id="{758694FA-DDF2-4463-8E27-E40C7B705DD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266F117C-BB6F-4A4D-B9E6-7352647BF5F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BFDD06D7-A858-4BE9-B269-786451727C6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B9716CE-4E07-44BE-9271-E478BBE78BF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4E8B64A-EF2F-47BF-AF60-22693FBD5B1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79EBB16F-B1A9-45AE-9C7A-503A402FBC4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BF44818A-E73A-4763-8B27-B5244AD1632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43A7F77-4F07-4CD4-B62F-B3AF76ADF4C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7C64748D-7F97-429F-8A7B-8D7EEB1E2C8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0BB97A24-973F-442A-99BA-8AC5FB1D1AD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99732AE5-4438-4E42-834A-653713C0B67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33E2B6CE-9310-4CD9-B1C7-2DBFB561374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959B4D1-86FF-4165-945E-3265E3F00D2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A8B56538-E579-4678-B2C4-190218F6576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6C898F5F-7AAE-453A-82FE-F4247F2F444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A7D95DBF-0AAC-4741-91B1-649F6FE7D7A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1B3F59BE-64EE-4780-9361-E231148A439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3BE6D2F5-CA3E-4BC3-B8FE-49E3FAC0001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EF74E0F-547D-4E30-B042-E040A163963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3948BBB3-C56E-4DCA-B93A-71D4754768B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6449CBA-E814-4F9C-9FC8-0B2E05BFBA6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F5F9BC37-BDF5-45BE-B728-B10A9565A1B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314572B9-7D58-48F6-A290-9EF09759561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2C4CAC2-0AC5-408F-92EA-7FB0F63A5D5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0504E629-A4AD-411E-B4C0-B205748A1B7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09BA5C51-7F10-4E99-BF13-383E0B5DEE0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47F8EAE2-B22F-48D7-875C-C68B07B5C39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D7E1B9FF-384B-455E-88A2-93A4CC7910F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69A8FF40-B2F4-4522-9598-E0F0279151C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32" name="Freeform: Shape 131">
            <a:extLst>
              <a:ext uri="{FF2B5EF4-FFF2-40B4-BE49-F238E27FC236}">
                <a16:creationId xmlns:a16="http://schemas.microsoft.com/office/drawing/2014/main" id="{7A6DA27B-24A2-4FAF-9CB9-A814BF835B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grpSp>
        <p:nvGrpSpPr>
          <p:cNvPr id="134" name="Group 133">
            <a:extLst>
              <a:ext uri="{FF2B5EF4-FFF2-40B4-BE49-F238E27FC236}">
                <a16:creationId xmlns:a16="http://schemas.microsoft.com/office/drawing/2014/main" id="{ED48258A-6826-4A24-97F8-B65FE4D99A4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35" name="Straight Connector 134">
              <a:extLst>
                <a:ext uri="{FF2B5EF4-FFF2-40B4-BE49-F238E27FC236}">
                  <a16:creationId xmlns:a16="http://schemas.microsoft.com/office/drawing/2014/main" id="{A43F6B7F-6CF7-4212-8A4C-0AF81FCC709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ECD379A7-2614-4A67-8607-5A9FF0118E5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E972002F-2AF6-4170-83C8-3AC461AEA5C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6F1082F6-3D56-4AD7-A271-A7CDEE46C2C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0CCEA333-BCA4-414F-8235-43D426595D4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087971C1-BBD6-4201-A93D-DF09B2B427D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528F0E17-F524-4028-ABA2-99D293B7F90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59CA3BF8-B976-46BC-9FD8-0BBFED3A5F8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130B60B9-F7F0-4B6E-848E-94EB0E9D178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AF33B57A-CBB1-4201-BB5A-75E5AB6F86C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C16721E5-E31C-4F26-9D10-29EDA029E0B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ADADFEDD-1B94-4EA7-B826-5E342BD4B68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CF0AE683-15D4-4904-BB82-96ADABE6710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5EF4A50C-5A07-4204-8915-10F2B32D60E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3E84E616-3881-4F89-8F3A-EC4C9F3EB44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FACE3E7B-5CF6-4605-8EA9-F03A222AAEB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977AE8FF-E1E0-49F8-972B-3BCAD57D054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68F76A8B-AC15-4215-884C-57C94FE75C3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829813CA-E925-41BB-A818-AEEBD58D786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CED9DD07-B629-4508-99B3-666544E5D86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3859C10A-6DEF-4B98-9208-9681745D09F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08F930A6-B089-462C-8699-E7DEC651D13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49FCA652-5425-4350-80D2-DF3A729324B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614C2703-817B-4E61-B0C1-B8A18B7B717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E9756F19-602C-437D-89D3-AA582DE6E1B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AD912F9B-FBEE-468E-9E40-4A911738B0C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C3008689-B0A9-46C9-888F-04273728724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8AA2E07E-83FC-4A07-A945-64C914BB2AA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FBC3CD54-7A49-4290-9D69-AC69160EE76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165" name="Rectangle 164">
            <a:extLst>
              <a:ext uri="{FF2B5EF4-FFF2-40B4-BE49-F238E27FC236}">
                <a16:creationId xmlns:a16="http://schemas.microsoft.com/office/drawing/2014/main" id="{13B6DAC6-0186-4D62-AD69-90B9C0411E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7" name="Rectangle 166">
            <a:extLst>
              <a:ext uri="{FF2B5EF4-FFF2-40B4-BE49-F238E27FC236}">
                <a16:creationId xmlns:a16="http://schemas.microsoft.com/office/drawing/2014/main" id="{BA6285CA-6AFA-4F27-AFB5-1B32CDE09B1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9" name="Flowchart: Document 8">
            <a:extLst>
              <a:ext uri="{FF2B5EF4-FFF2-40B4-BE49-F238E27FC236}">
                <a16:creationId xmlns:a16="http://schemas.microsoft.com/office/drawing/2014/main" id="{4BE5C09D-B3C1-42F3-B945-39AEDFD198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55928" y="287680"/>
            <a:ext cx="6848668" cy="6273311"/>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accent3">
              <a:lumMod val="40000"/>
              <a:lumOff val="60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71" name="Group 170">
            <a:extLst>
              <a:ext uri="{FF2B5EF4-FFF2-40B4-BE49-F238E27FC236}">
                <a16:creationId xmlns:a16="http://schemas.microsoft.com/office/drawing/2014/main" id="{628E122F-BCB2-43BD-850B-48491CEEF41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72" name="Straight Connector 171">
              <a:extLst>
                <a:ext uri="{FF2B5EF4-FFF2-40B4-BE49-F238E27FC236}">
                  <a16:creationId xmlns:a16="http://schemas.microsoft.com/office/drawing/2014/main" id="{414FAAF8-31CB-4B07-B529-5A88EFF682B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746BA361-B0A5-4ABB-A288-CFDE7BAEF49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453021D8-E018-4408-8CCA-024F3FC311B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2B92D8BD-E859-46F2-89FC-FC259125D1B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D731C846-C584-4E9F-872D-500B07D1090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9FD6636C-54CD-4310-9F2B-9A9CF3EC9BD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288113FA-166F-40E3-991C-33200E38763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85DD2EA6-4E91-475D-B141-030955A02E4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077A4A45-7AB6-4608-9030-A70A5E3B30B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D8252ABC-9FDF-43E9-A030-94081E5837E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3D5000E7-8B90-4C3E-9DA8-8A7DF0152FA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2DD251B8-330C-4939-93B6-C4FEDF6ACFC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6763F2D5-1D97-451F-9EE1-C959342FC9D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09B81618-BDA5-46C2-A54E-4448465A583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F15D9E70-4AC3-46E9-93DB-07CB2B41EFC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15B884CB-61A3-4841-A661-215EE93E314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51808844-2CD5-4FB3-B3F6-CE5B82F89A1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9FFDFB79-ADB0-49E8-919B-A0BB9190FFE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63AABDCA-76BB-4D33-8117-D688C0BF9A3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7C3DC4D8-930D-4D21-A1D0-45FF81BA156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DFC86F57-A8B2-4BA9-8751-CF0F43F25B8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E6A34578-DE1C-4566-8856-1430B428B84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8DEE8827-9D87-4C09-9A85-FB043BFB0EB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3FE11D9A-8DF5-4CD5-9B3C-4BBE6990877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6150C108-376E-4B3A-84BE-5288AC2D512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AFBF9B4D-FC7D-4A99-9AD8-90C125364F8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C747BAB4-EE42-4FB9-ABB4-6ABF823F69E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F56D09A2-DE8A-4396-A490-AC84A3878A6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37F35D0F-3113-4375-9BA7-093C9BC71AC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Заголовок 1">
            <a:extLst>
              <a:ext uri="{FF2B5EF4-FFF2-40B4-BE49-F238E27FC236}">
                <a16:creationId xmlns:a16="http://schemas.microsoft.com/office/drawing/2014/main" id="{4DFAB629-77DE-4167-BB9C-143D3BC23F18}"/>
              </a:ext>
            </a:extLst>
          </p:cNvPr>
          <p:cNvSpPr>
            <a:spLocks noGrp="1"/>
          </p:cNvSpPr>
          <p:nvPr>
            <p:ph type="title"/>
          </p:nvPr>
        </p:nvSpPr>
        <p:spPr>
          <a:xfrm>
            <a:off x="457201" y="720772"/>
            <a:ext cx="3733078" cy="5531079"/>
          </a:xfrm>
        </p:spPr>
        <p:txBody>
          <a:bodyPr>
            <a:normAutofit/>
          </a:bodyPr>
          <a:lstStyle/>
          <a:p>
            <a:pPr algn="ctr"/>
            <a:r>
              <a:rPr lang="ru-RU" dirty="0"/>
              <a:t>СПАСИБО ЗА ВНИМАНИЕ!</a:t>
            </a:r>
          </a:p>
        </p:txBody>
      </p:sp>
      <p:graphicFrame>
        <p:nvGraphicFramePr>
          <p:cNvPr id="5" name="Объект 2">
            <a:extLst>
              <a:ext uri="{FF2B5EF4-FFF2-40B4-BE49-F238E27FC236}">
                <a16:creationId xmlns:a16="http://schemas.microsoft.com/office/drawing/2014/main" id="{1EC76F10-1B25-4F56-BE11-12A9CC9D793B}"/>
              </a:ext>
            </a:extLst>
          </p:cNvPr>
          <p:cNvGraphicFramePr>
            <a:graphicFrameLocks noGrp="1"/>
          </p:cNvGraphicFramePr>
          <p:nvPr>
            <p:ph idx="1"/>
            <p:extLst>
              <p:ext uri="{D42A27DB-BD31-4B8C-83A1-F6EECF244321}">
                <p14:modId xmlns:p14="http://schemas.microsoft.com/office/powerpoint/2010/main" val="1689451450"/>
              </p:ext>
            </p:extLst>
          </p:nvPr>
        </p:nvGraphicFramePr>
        <p:xfrm>
          <a:off x="5165512" y="185047"/>
          <a:ext cx="6831118" cy="605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4527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B5D95D-C6DF-46EF-AC34-3EB05F7427BE}"/>
              </a:ext>
            </a:extLst>
          </p:cNvPr>
          <p:cNvSpPr>
            <a:spLocks noGrp="1"/>
          </p:cNvSpPr>
          <p:nvPr>
            <p:ph type="title"/>
          </p:nvPr>
        </p:nvSpPr>
        <p:spPr>
          <a:xfrm>
            <a:off x="573932" y="365126"/>
            <a:ext cx="10606200" cy="811922"/>
          </a:xfrm>
        </p:spPr>
        <p:txBody>
          <a:bodyPr>
            <a:normAutofit/>
          </a:bodyPr>
          <a:lstStyle/>
          <a:p>
            <a:r>
              <a:rPr lang="ru-RU" sz="3600" dirty="0"/>
              <a:t>Теоретическая основа консультирования</a:t>
            </a:r>
          </a:p>
        </p:txBody>
      </p:sp>
      <p:sp>
        <p:nvSpPr>
          <p:cNvPr id="3" name="Объект 2">
            <a:extLst>
              <a:ext uri="{FF2B5EF4-FFF2-40B4-BE49-F238E27FC236}">
                <a16:creationId xmlns:a16="http://schemas.microsoft.com/office/drawing/2014/main" id="{2BE00BE2-85A0-49CB-986A-D7C7E57ED20E}"/>
              </a:ext>
            </a:extLst>
          </p:cNvPr>
          <p:cNvSpPr>
            <a:spLocks noGrp="1"/>
          </p:cNvSpPr>
          <p:nvPr>
            <p:ph idx="1"/>
          </p:nvPr>
        </p:nvSpPr>
        <p:spPr>
          <a:xfrm>
            <a:off x="408562" y="1060315"/>
            <a:ext cx="10771570" cy="5116648"/>
          </a:xfrm>
        </p:spPr>
        <p:txBody>
          <a:bodyPr>
            <a:normAutofit fontScale="92500" lnSpcReduction="10000"/>
          </a:bodyPr>
          <a:lstStyle/>
          <a:p>
            <a:r>
              <a:rPr lang="ru-RU" i="1" dirty="0" err="1"/>
              <a:t>Адлерианская</a:t>
            </a:r>
            <a:r>
              <a:rPr lang="ru-RU" i="1" dirty="0"/>
              <a:t> психология </a:t>
            </a:r>
            <a:r>
              <a:rPr lang="ru-RU" dirty="0"/>
              <a:t>(Индивидуальная психология) - теория личности и терапевтическая система, разработанная Альфредом Адлером, рассматривает личность холистически как наделённую творчеством, ответственностью, стремящуюся к воображаемым (</a:t>
            </a:r>
            <a:r>
              <a:rPr lang="ru-RU" dirty="0" err="1"/>
              <a:t>fictional</a:t>
            </a:r>
            <a:r>
              <a:rPr lang="ru-RU" dirty="0"/>
              <a:t>) целям в пределах своей области феноменологического опыта. В индивидуальной психологии утверждается, что иногда из-за чувства неполноценности стиль жизни бывает </a:t>
            </a:r>
            <a:r>
              <a:rPr lang="ru-RU" dirty="0" err="1"/>
              <a:t>саморазрушительным</a:t>
            </a:r>
            <a:r>
              <a:rPr lang="ru-RU" dirty="0"/>
              <a:t>. Индивид с “психопатологией” скорее утратил уверенность в себе, а не болен, и терапевтическая задача состоит в том, чтобы активизировать его социальные интересы, и посредством взаимоотношений, анализа и методов действий (</a:t>
            </a:r>
            <a:r>
              <a:rPr lang="ru-RU" dirty="0" err="1"/>
              <a:t>action</a:t>
            </a:r>
            <a:r>
              <a:rPr lang="ru-RU" dirty="0"/>
              <a:t> </a:t>
            </a:r>
            <a:r>
              <a:rPr lang="ru-RU" dirty="0" err="1"/>
              <a:t>methods</a:t>
            </a:r>
            <a:r>
              <a:rPr lang="ru-RU" dirty="0"/>
              <a:t>) развить новый стиль жизни.</a:t>
            </a:r>
          </a:p>
          <a:p>
            <a:endParaRPr lang="ru-RU" dirty="0"/>
          </a:p>
        </p:txBody>
      </p:sp>
    </p:spTree>
    <p:extLst>
      <p:ext uri="{BB962C8B-B14F-4D97-AF65-F5344CB8AC3E}">
        <p14:creationId xmlns:p14="http://schemas.microsoft.com/office/powerpoint/2010/main" val="352530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9F25F8-EB71-49C2-9041-045005154FC9}"/>
              </a:ext>
            </a:extLst>
          </p:cNvPr>
          <p:cNvSpPr>
            <a:spLocks noGrp="1"/>
          </p:cNvSpPr>
          <p:nvPr>
            <p:ph type="title"/>
          </p:nvPr>
        </p:nvSpPr>
        <p:spPr>
          <a:xfrm>
            <a:off x="252919" y="365126"/>
            <a:ext cx="11614826" cy="743828"/>
          </a:xfrm>
        </p:spPr>
        <p:txBody>
          <a:bodyPr>
            <a:normAutofit fontScale="90000"/>
          </a:bodyPr>
          <a:lstStyle/>
          <a:p>
            <a:r>
              <a:rPr lang="ru-RU" dirty="0"/>
              <a:t>Основные предположения А. Адлера :</a:t>
            </a:r>
            <a:br>
              <a:rPr lang="ru-RU" dirty="0"/>
            </a:br>
            <a:endParaRPr lang="ru-RU" dirty="0"/>
          </a:p>
        </p:txBody>
      </p:sp>
      <p:sp>
        <p:nvSpPr>
          <p:cNvPr id="3" name="Объект 2">
            <a:extLst>
              <a:ext uri="{FF2B5EF4-FFF2-40B4-BE49-F238E27FC236}">
                <a16:creationId xmlns:a16="http://schemas.microsoft.com/office/drawing/2014/main" id="{830FA515-ABC2-4D37-B9AC-96758C49FB3C}"/>
              </a:ext>
            </a:extLst>
          </p:cNvPr>
          <p:cNvSpPr>
            <a:spLocks noGrp="1"/>
          </p:cNvSpPr>
          <p:nvPr>
            <p:ph idx="1"/>
          </p:nvPr>
        </p:nvSpPr>
        <p:spPr>
          <a:xfrm>
            <a:off x="252919" y="953311"/>
            <a:ext cx="11780196" cy="5252835"/>
          </a:xfrm>
        </p:spPr>
        <p:txBody>
          <a:bodyPr>
            <a:normAutofit fontScale="92500" lnSpcReduction="20000"/>
          </a:bodyPr>
          <a:lstStyle/>
          <a:p>
            <a:pPr marL="0" indent="0">
              <a:buNone/>
            </a:pPr>
            <a:r>
              <a:rPr lang="ru-RU" dirty="0"/>
              <a:t>1.  Любое поведение происходит в социальном контексте. Человека нельзя изучать изолированно.</a:t>
            </a:r>
          </a:p>
          <a:p>
            <a:pPr marL="0" indent="0">
              <a:buNone/>
            </a:pPr>
            <a:r>
              <a:rPr lang="ru-RU" dirty="0"/>
              <a:t>2. Первостепенным является то, каким образом индивиды взаимодействуют с другими. </a:t>
            </a:r>
          </a:p>
          <a:p>
            <a:pPr marL="0" indent="0">
              <a:buNone/>
            </a:pPr>
            <a:r>
              <a:rPr lang="ru-RU" i="1" dirty="0"/>
              <a:t>Важное значение играет </a:t>
            </a:r>
          </a:p>
          <a:p>
            <a:pPr marL="0" indent="0">
              <a:buNone/>
            </a:pPr>
            <a:r>
              <a:rPr lang="ru-RU" i="1" dirty="0"/>
              <a:t>восприятия себя частью большего</a:t>
            </a:r>
          </a:p>
          <a:p>
            <a:pPr marL="0" indent="0">
              <a:buNone/>
            </a:pPr>
            <a:r>
              <a:rPr lang="ru-RU" i="1" dirty="0"/>
              <a:t>социального целого, чувства </a:t>
            </a:r>
          </a:p>
          <a:p>
            <a:pPr marL="0" indent="0">
              <a:buNone/>
            </a:pPr>
            <a:r>
              <a:rPr lang="ru-RU" i="1" dirty="0"/>
              <a:t>социальной вовлеченности,</a:t>
            </a:r>
          </a:p>
          <a:p>
            <a:pPr marL="0" indent="0">
              <a:buNone/>
            </a:pPr>
            <a:r>
              <a:rPr lang="ru-RU" i="1" dirty="0"/>
              <a:t> желания внести свой вклад в </a:t>
            </a:r>
          </a:p>
          <a:p>
            <a:pPr marL="0" indent="0">
              <a:buNone/>
            </a:pPr>
            <a:r>
              <a:rPr lang="ru-RU" i="1" dirty="0"/>
              <a:t>общественную жизнь на общее </a:t>
            </a:r>
          </a:p>
          <a:p>
            <a:pPr marL="0" indent="0">
              <a:buNone/>
            </a:pPr>
            <a:r>
              <a:rPr lang="ru-RU" i="1" dirty="0"/>
              <a:t>благо. </a:t>
            </a:r>
          </a:p>
        </p:txBody>
      </p:sp>
      <p:pic>
        <p:nvPicPr>
          <p:cNvPr id="5" name="Рисунок 4" descr="Изображение выглядит как человек, внутренний, ресторан, обеденный стол&#10;&#10;Автоматически созданное описание">
            <a:extLst>
              <a:ext uri="{FF2B5EF4-FFF2-40B4-BE49-F238E27FC236}">
                <a16:creationId xmlns:a16="http://schemas.microsoft.com/office/drawing/2014/main" id="{57A95F4B-BE75-4FDC-ADE6-162A1EE06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2510" y="2772383"/>
            <a:ext cx="6209489" cy="4085616"/>
          </a:xfrm>
          <a:prstGeom prst="rect">
            <a:avLst/>
          </a:prstGeom>
        </p:spPr>
      </p:pic>
    </p:spTree>
    <p:extLst>
      <p:ext uri="{BB962C8B-B14F-4D97-AF65-F5344CB8AC3E}">
        <p14:creationId xmlns:p14="http://schemas.microsoft.com/office/powerpoint/2010/main" val="3840712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11BF64-4A17-468F-BF57-BB04A7740620}"/>
              </a:ext>
            </a:extLst>
          </p:cNvPr>
          <p:cNvSpPr>
            <a:spLocks noGrp="1"/>
          </p:cNvSpPr>
          <p:nvPr>
            <p:ph type="title"/>
          </p:nvPr>
        </p:nvSpPr>
        <p:spPr>
          <a:xfrm>
            <a:off x="457200" y="365125"/>
            <a:ext cx="10722932" cy="208807"/>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C198BCB5-4B05-4DFB-98BB-5C8F6747E556}"/>
              </a:ext>
            </a:extLst>
          </p:cNvPr>
          <p:cNvSpPr>
            <a:spLocks noGrp="1"/>
          </p:cNvSpPr>
          <p:nvPr>
            <p:ph idx="1"/>
          </p:nvPr>
        </p:nvSpPr>
        <p:spPr>
          <a:xfrm>
            <a:off x="107004" y="907590"/>
            <a:ext cx="11848290" cy="5729591"/>
          </a:xfrm>
        </p:spPr>
        <p:txBody>
          <a:bodyPr/>
          <a:lstStyle/>
          <a:p>
            <a:pPr marL="0" indent="0">
              <a:buNone/>
            </a:pPr>
            <a:r>
              <a:rPr lang="ru-RU" dirty="0"/>
              <a:t>3. Чтобы понять индивида необходимо понимание его когнитивной организации и стиля жизни. Стиль жизни не является ни правильным, ни неправильным, нормальным или аномальным, а просто “очками”, через которые личность видит свою жизнь.</a:t>
            </a:r>
          </a:p>
          <a:p>
            <a:pPr marL="0" indent="0">
              <a:buNone/>
            </a:pPr>
            <a:r>
              <a:rPr lang="ru-RU" dirty="0"/>
              <a:t>4. Поведение может меняться на протяжении всей жизни человека в соответствии, как с непосредственными </a:t>
            </a:r>
          </a:p>
          <a:p>
            <a:pPr marL="0" indent="0">
              <a:buNone/>
            </a:pPr>
            <a:r>
              <a:rPr lang="ru-RU" dirty="0"/>
              <a:t>требованиями ситуации, так и с долгосрочными</a:t>
            </a:r>
          </a:p>
          <a:p>
            <a:pPr marL="0" indent="0">
              <a:buNone/>
            </a:pPr>
            <a:r>
              <a:rPr lang="ru-RU" dirty="0"/>
              <a:t> целями, присущими его стилю жизни. </a:t>
            </a:r>
          </a:p>
          <a:p>
            <a:pPr marL="0" indent="0">
              <a:buNone/>
            </a:pPr>
            <a:r>
              <a:rPr lang="ru-RU" u="sng" dirty="0"/>
              <a:t>Стиль жизни остается относительно постоянным </a:t>
            </a:r>
            <a:r>
              <a:rPr lang="ru-RU" dirty="0"/>
              <a:t>на протяжении жизни</a:t>
            </a:r>
          </a:p>
        </p:txBody>
      </p:sp>
      <p:pic>
        <p:nvPicPr>
          <p:cNvPr id="5" name="Рисунок 4" descr="Изображение выглядит как текст&#10;&#10;Автоматически созданное описание">
            <a:extLst>
              <a:ext uri="{FF2B5EF4-FFF2-40B4-BE49-F238E27FC236}">
                <a16:creationId xmlns:a16="http://schemas.microsoft.com/office/drawing/2014/main" id="{B9D7A22B-4A96-4F36-812D-159F27DA40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2426" y="3618688"/>
            <a:ext cx="4432570" cy="3171217"/>
          </a:xfrm>
          <a:prstGeom prst="rect">
            <a:avLst/>
          </a:prstGeom>
        </p:spPr>
      </p:pic>
    </p:spTree>
    <p:extLst>
      <p:ext uri="{BB962C8B-B14F-4D97-AF65-F5344CB8AC3E}">
        <p14:creationId xmlns:p14="http://schemas.microsoft.com/office/powerpoint/2010/main" val="1777896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763E7C-398C-4C72-84BC-DE59CA974840}"/>
              </a:ext>
            </a:extLst>
          </p:cNvPr>
          <p:cNvSpPr>
            <a:spLocks noGrp="1"/>
          </p:cNvSpPr>
          <p:nvPr>
            <p:ph type="title"/>
          </p:nvPr>
        </p:nvSpPr>
        <p:spPr>
          <a:xfrm>
            <a:off x="457200" y="365126"/>
            <a:ext cx="10722932"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282FD193-2EF3-4044-A787-EA45BA9920DB}"/>
              </a:ext>
            </a:extLst>
          </p:cNvPr>
          <p:cNvSpPr>
            <a:spLocks noGrp="1"/>
          </p:cNvSpPr>
          <p:nvPr>
            <p:ph idx="1"/>
          </p:nvPr>
        </p:nvSpPr>
        <p:spPr>
          <a:xfrm>
            <a:off x="457200" y="1058779"/>
            <a:ext cx="10722932" cy="5118184"/>
          </a:xfrm>
        </p:spPr>
        <p:txBody>
          <a:bodyPr>
            <a:normAutofit fontScale="92500"/>
          </a:bodyPr>
          <a:lstStyle/>
          <a:p>
            <a:pPr marL="0" indent="0">
              <a:buNone/>
            </a:pPr>
            <a:r>
              <a:rPr lang="ru-RU" dirty="0"/>
              <a:t>5. Люди идут к целям, которые они сами выбрали. Целям, которые дадут им место в этом мире, обеспечат им безопасность и сохранят самоуважение. </a:t>
            </a:r>
          </a:p>
          <a:p>
            <a:pPr marL="0" indent="0">
              <a:buNone/>
            </a:pPr>
            <a:r>
              <a:rPr lang="ru-RU" dirty="0"/>
              <a:t>6. На протяжении жизни человек сталкивается с альтернативами. Он способен принимать творческие, избирательные и самостоятельные решения, а также выбирать те цели, которых он хочет добиться. Он может выбрать цели полезные, несущие вклад в общество, а может посвятить себя бесполезной стороне жизни. Он может выбрать быть целенаправленным или может, как это делают невротики, заботиться о себе и о своем превосходстве, оберегая себя свое чувство личной значимости от угроз.</a:t>
            </a:r>
          </a:p>
          <a:p>
            <a:pPr marL="0" indent="0">
              <a:buNone/>
            </a:pPr>
            <a:endParaRPr lang="ru-RU" dirty="0"/>
          </a:p>
        </p:txBody>
      </p:sp>
    </p:spTree>
    <p:extLst>
      <p:ext uri="{BB962C8B-B14F-4D97-AF65-F5344CB8AC3E}">
        <p14:creationId xmlns:p14="http://schemas.microsoft.com/office/powerpoint/2010/main" val="1299429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261FC5-600D-4B38-917D-E5609580E187}"/>
              </a:ext>
            </a:extLst>
          </p:cNvPr>
          <p:cNvSpPr>
            <a:spLocks noGrp="1"/>
          </p:cNvSpPr>
          <p:nvPr>
            <p:ph type="title"/>
          </p:nvPr>
        </p:nvSpPr>
        <p:spPr>
          <a:xfrm>
            <a:off x="457200" y="365126"/>
            <a:ext cx="10722932" cy="315912"/>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8061CC28-3D83-45C4-A897-DC7728D64FA1}"/>
              </a:ext>
            </a:extLst>
          </p:cNvPr>
          <p:cNvSpPr>
            <a:spLocks noGrp="1"/>
          </p:cNvSpPr>
          <p:nvPr>
            <p:ph idx="1"/>
          </p:nvPr>
        </p:nvSpPr>
        <p:spPr>
          <a:xfrm>
            <a:off x="192505" y="930442"/>
            <a:ext cx="10987627" cy="5246521"/>
          </a:xfrm>
        </p:spPr>
        <p:txBody>
          <a:bodyPr>
            <a:normAutofit fontScale="92500"/>
          </a:bodyPr>
          <a:lstStyle/>
          <a:p>
            <a:pPr marL="0" indent="0">
              <a:buNone/>
            </a:pPr>
            <a:r>
              <a:rPr lang="ru-RU" dirty="0"/>
              <a:t>7. Любое поведение целенаправленно, </a:t>
            </a:r>
            <a:r>
              <a:rPr lang="ru-RU" i="1" dirty="0"/>
              <a:t>психогенный </a:t>
            </a:r>
            <a:r>
              <a:rPr lang="ru-RU" dirty="0"/>
              <a:t>симптом будет иметь психологическую цель, а </a:t>
            </a:r>
            <a:r>
              <a:rPr lang="ru-RU" i="1" dirty="0"/>
              <a:t>органический</a:t>
            </a:r>
            <a:r>
              <a:rPr lang="ru-RU" dirty="0"/>
              <a:t> симптом будет иметь соматическую цель.</a:t>
            </a:r>
            <a:endParaRPr lang="en-US" dirty="0"/>
          </a:p>
          <a:p>
            <a:pPr marL="0" indent="0">
              <a:buNone/>
            </a:pPr>
            <a:r>
              <a:rPr lang="ru-RU" dirty="0"/>
              <a:t>8. Жизнь бросает нам вызов в виде жизненных задач. Первоначальными задачами были задачи, связанные с </a:t>
            </a:r>
            <a:r>
              <a:rPr lang="ru-RU" i="1" dirty="0"/>
              <a:t>обществом, работой,</a:t>
            </a:r>
            <a:r>
              <a:rPr lang="ru-RU" dirty="0"/>
              <a:t> </a:t>
            </a:r>
            <a:r>
              <a:rPr lang="ru-RU" i="1" dirty="0"/>
              <a:t>полом, духовным развитием</a:t>
            </a:r>
            <a:r>
              <a:rPr lang="ru-RU" dirty="0"/>
              <a:t>.</a:t>
            </a:r>
          </a:p>
          <a:p>
            <a:pPr marL="0" indent="0">
              <a:buNone/>
            </a:pPr>
            <a:r>
              <a:rPr lang="ru-RU" dirty="0"/>
              <a:t>9. Жизнь постоянно создает проблемы, чтобы ее прожить требуется мужество. </a:t>
            </a:r>
            <a:r>
              <a:rPr lang="ru-RU" i="1" dirty="0"/>
              <a:t>Мужество</a:t>
            </a:r>
            <a:r>
              <a:rPr lang="ru-RU" dirty="0"/>
              <a:t> относится к готовности подвергнуться рискованным действиям, когда последствия или неизвестны или могут оказаться неблагоприятными. Любой </a:t>
            </a:r>
            <a:r>
              <a:rPr lang="ru-RU" i="1" dirty="0"/>
              <a:t>способен </a:t>
            </a:r>
            <a:r>
              <a:rPr lang="ru-RU" dirty="0"/>
              <a:t>к мужественному поведению при условии, что человек </a:t>
            </a:r>
            <a:r>
              <a:rPr lang="ru-RU" i="1" dirty="0"/>
              <a:t>желает</a:t>
            </a:r>
            <a:r>
              <a:rPr lang="ru-RU" dirty="0"/>
              <a:t>. </a:t>
            </a:r>
          </a:p>
          <a:p>
            <a:endParaRPr lang="ru-RU" dirty="0"/>
          </a:p>
        </p:txBody>
      </p:sp>
    </p:spTree>
    <p:extLst>
      <p:ext uri="{BB962C8B-B14F-4D97-AF65-F5344CB8AC3E}">
        <p14:creationId xmlns:p14="http://schemas.microsoft.com/office/powerpoint/2010/main" val="2872038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E7E1993-6448-42F8-8FB3-76104F45B3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a:extLst>
              <a:ext uri="{FF2B5EF4-FFF2-40B4-BE49-F238E27FC236}">
                <a16:creationId xmlns:a16="http://schemas.microsoft.com/office/drawing/2014/main" id="{942B1D20-D329-4285-AED2-DABDCE9020B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ectangle 12">
            <a:extLst>
              <a:ext uri="{FF2B5EF4-FFF2-40B4-BE49-F238E27FC236}">
                <a16:creationId xmlns:a16="http://schemas.microsoft.com/office/drawing/2014/main" id="{B9016B79-9C59-4CEA-A85C-3E4C8877BA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 name="Right Triangle 14">
            <a:extLst>
              <a:ext uri="{FF2B5EF4-FFF2-40B4-BE49-F238E27FC236}">
                <a16:creationId xmlns:a16="http://schemas.microsoft.com/office/drawing/2014/main" id="{2391C84E-C2EA-44FC-A7D1-FAE3E28505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47B3131A-B518-43E5-A896-E9D654A4863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8" name="Straight Connector 17">
              <a:extLst>
                <a:ext uri="{FF2B5EF4-FFF2-40B4-BE49-F238E27FC236}">
                  <a16:creationId xmlns:a16="http://schemas.microsoft.com/office/drawing/2014/main" id="{476355E6-7A00-4B30-A47B-80EF0D0D6BD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7D0B06C-9FFD-42E8-B19F-062C248CD72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5291278-5FDA-45C6-B93E-1FA6D9130B0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FF95DF7-BFEE-4791-A691-BAF693F38F5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C7C504F1-5AA9-45F5-9030-22533885AFA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D75999E-3496-4713-8046-AC17DB26687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6B91000-D71E-40A8-AA8F-E9BB106A8C9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A9D188E-6FDB-47DE-A5FB-728E56BD044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D98C242-C677-4CF5-A189-52C3ADAFD75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9D7CD7F-137F-42DC-AFFA-52D9B8DF598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E3C1C05-EF55-47B3-B1D8-54911633763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E6BE961-4385-4384-B028-D57AA88EF56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F98288B9-9DC0-41DF-BDC2-329675E1424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A97B8C6-FF63-4B6A-913C-50CB2EB7BDE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3734427-CEE3-45F9-8CDE-7DC28971615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5443404-2D71-4E54-86D6-DB0D769AA40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C94E908-A14E-4E7A-B4FC-BB9D82FD0F3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2E257B4-59EA-43CC-A20C-D2755D26B44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1037FBF-2F84-4578-9624-4E6D1076661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26E3BDC-D7FC-4C7E-9F35-1D05C9D545D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E39965B-216F-478B-8653-0F7B877C0BB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E2116FC6-1CFC-4E87-8431-E7833BFB756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7829DA6-D97C-490E-BEEF-83832787DE1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495B6D3-A3B6-4636-A210-AFC128284F3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2462476-3252-49A1-93CE-4FA22B830CF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E3C18803-7708-483D-8CE3-0992784BB56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4024AE-5222-4804-AA42-E7A4C0B9700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414FBE75-ECC4-4BB7-92B2-74D6CF6864E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7061C60-9F4E-4144-B974-AFB802AF4C0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Заголовок 1">
            <a:extLst>
              <a:ext uri="{FF2B5EF4-FFF2-40B4-BE49-F238E27FC236}">
                <a16:creationId xmlns:a16="http://schemas.microsoft.com/office/drawing/2014/main" id="{3D55A167-AC34-473F-9EFA-8FF31C31C699}"/>
              </a:ext>
            </a:extLst>
          </p:cNvPr>
          <p:cNvSpPr>
            <a:spLocks noGrp="1"/>
          </p:cNvSpPr>
          <p:nvPr>
            <p:ph type="title"/>
          </p:nvPr>
        </p:nvSpPr>
        <p:spPr>
          <a:xfrm>
            <a:off x="457201" y="720772"/>
            <a:ext cx="3733078" cy="5531079"/>
          </a:xfrm>
        </p:spPr>
        <p:txBody>
          <a:bodyPr>
            <a:normAutofit/>
          </a:bodyPr>
          <a:lstStyle/>
          <a:p>
            <a:r>
              <a:rPr lang="ru-RU" sz="2800"/>
              <a:t>Функции модели АК (адлерианского консультирования)</a:t>
            </a:r>
          </a:p>
        </p:txBody>
      </p:sp>
      <p:sp>
        <p:nvSpPr>
          <p:cNvPr id="48" name="Flowchart: Document 8">
            <a:extLst>
              <a:ext uri="{FF2B5EF4-FFF2-40B4-BE49-F238E27FC236}">
                <a16:creationId xmlns:a16="http://schemas.microsoft.com/office/drawing/2014/main" id="{6B91DA8E-00B5-4214-AFE5-535E47051D3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85106" y="-465509"/>
            <a:ext cx="6858001" cy="778901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aphicFrame>
        <p:nvGraphicFramePr>
          <p:cNvPr id="5" name="Объект 2">
            <a:extLst>
              <a:ext uri="{FF2B5EF4-FFF2-40B4-BE49-F238E27FC236}">
                <a16:creationId xmlns:a16="http://schemas.microsoft.com/office/drawing/2014/main" id="{6DBD5782-761B-4149-9A65-EF77471BC81A}"/>
              </a:ext>
            </a:extLst>
          </p:cNvPr>
          <p:cNvGraphicFramePr>
            <a:graphicFrameLocks noGrp="1"/>
          </p:cNvGraphicFramePr>
          <p:nvPr>
            <p:ph idx="1"/>
            <p:extLst>
              <p:ext uri="{D42A27DB-BD31-4B8C-83A1-F6EECF244321}">
                <p14:modId xmlns:p14="http://schemas.microsoft.com/office/powerpoint/2010/main" val="2800045199"/>
              </p:ext>
            </p:extLst>
          </p:nvPr>
        </p:nvGraphicFramePr>
        <p:xfrm>
          <a:off x="5165512" y="185047"/>
          <a:ext cx="6831118" cy="60599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2565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798C7F-C8CA-4799-BF37-3AB4642CDB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1" name="Group 10">
            <a:extLst>
              <a:ext uri="{FF2B5EF4-FFF2-40B4-BE49-F238E27FC236}">
                <a16:creationId xmlns:a16="http://schemas.microsoft.com/office/drawing/2014/main" id="{87F0794B-55D3-4D2D-BDE7-4688ED321E4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 name="Straight Connector 11">
              <a:extLst>
                <a:ext uri="{FF2B5EF4-FFF2-40B4-BE49-F238E27FC236}">
                  <a16:creationId xmlns:a16="http://schemas.microsoft.com/office/drawing/2014/main" id="{BE4C795B-1813-4CC6-B03F-8DD130BEAAB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E0F4C04D-5CD8-446B-BE3D-257172E6E4C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DDC802E-606F-4F39-84B6-90DF0FE5446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C5B0C75-0136-4A39-9AB6-0F02C452781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5ED2B52-3D40-46DE-8B54-99A4071578D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18BCEC75-1B6B-45B2-8041-8D933FCF60F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A2FC789-056A-43CC-807E-4262CDC3E0F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8C32FD3-76B0-40E7-89F2-E9C523210AF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82E9447-8362-426C-840A-B6F2231F7BC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F141DC8-83CE-4C21-A5BA-E2FFF3D866E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12A697C-ECBC-40A9-AC69-BF96A34B91A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2E988AF-5EFB-43D3-B93F-6E4F41A2C90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B312C1B-AAE2-4A6D-ACC7-ABAA75D4285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7B96146-61DA-44D6-A9DF-6DB41FCF2D8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B33F93D-4439-46EE-97C4-9CECAAFDCF6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5914B275-A3D7-4BA4-B8CB-E7657100F3A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D26EF3B-FBE7-4D57-8E01-553F50734A6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CC1E671-BA54-4B31-9A2E-8F50BC57A26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836A704-3624-4ABF-9A67-0F52C2F3EFB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FDC385D-BA34-481F-A991-A776E0B1930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1EF033A-D8FB-416B-AE51-4E098A27D68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7C17B48-F458-4E9B-9331-56FCDC5B6AB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7E44A4B-D453-46F0-A83D-AF0B33D5C59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46BEA9F-314B-440D-AE8D-21E1252EC5A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15EAFD0-4869-4612-ACDE-ABC703104E8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0F26706-7F23-4FF0-9CAF-F3C4F47C119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0195A72-345A-4E88-8D71-14DB3D1B607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DBF51A6-A3BC-49FE-BB01-E8992811774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8DF911-744C-419B-83DC-39F270BBF41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2" name="Freeform: Shape 41">
            <a:extLst>
              <a:ext uri="{FF2B5EF4-FFF2-40B4-BE49-F238E27FC236}">
                <a16:creationId xmlns:a16="http://schemas.microsoft.com/office/drawing/2014/main" id="{216BB147-20D5-4D93-BDA5-1BC614D6A4B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44" name="Freeform: Shape 43">
            <a:extLst>
              <a:ext uri="{FF2B5EF4-FFF2-40B4-BE49-F238E27FC236}">
                <a16:creationId xmlns:a16="http://schemas.microsoft.com/office/drawing/2014/main" id="{0A253F60-DE40-4508-A37A-61331DF1D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46" name="Rectangle 45">
            <a:extLst>
              <a:ext uri="{FF2B5EF4-FFF2-40B4-BE49-F238E27FC236}">
                <a16:creationId xmlns:a16="http://schemas.microsoft.com/office/drawing/2014/main" id="{3BBF3378-C49E-4B97-A883-6393FBF18C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48" name="Group 47">
            <a:extLst>
              <a:ext uri="{FF2B5EF4-FFF2-40B4-BE49-F238E27FC236}">
                <a16:creationId xmlns:a16="http://schemas.microsoft.com/office/drawing/2014/main" id="{DA3D4001-286E-4CB2-B293-3058BDDC822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49" name="Straight Connector 48">
              <a:extLst>
                <a:ext uri="{FF2B5EF4-FFF2-40B4-BE49-F238E27FC236}">
                  <a16:creationId xmlns:a16="http://schemas.microsoft.com/office/drawing/2014/main" id="{F81F6D9A-C297-4D43-A56B-E097477E91F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BBD5299F-3CBD-431D-A276-1F6EBDE6396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579A460-D36C-4808-99FD-224968EC8DC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4FACC58E-31A5-41E4-BCE1-9A0FF26F19B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43EE866F-1BA5-4009-983D-0A270F2651C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E7DADAE-DB0C-47E3-AE16-C7B09A32699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AB89127-DBEE-47FB-951F-C4FEBC41E9A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68F6061-E9B4-4C8B-B421-CB81EF37158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4F431D3-EEE6-4416-BA2B-7B8942561C5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3A1230D-F162-470F-B26A-44F48789FCA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128856B-8BFD-40E1-993B-93F4DDEEC05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AD4C0C2-878C-4A6F-998A-CDDC31ACDB5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EE0349E-7D03-4F4E-BCAA-D6BAC3E0579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D4A5BD7-7EA2-4F4A-A88B-240C626054D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5DE89C9-D993-4FE5-9E60-4816CB1A6F1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574CA6C-639F-41A6-AED3-15C0E0E1B63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3864BFB-5F88-4311-A2A0-12D067F91EC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9B3E436-97A2-4763-9E55-2C470DF17D0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462A8CC-9918-4941-9B4A-36FB3F85313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0671973-544E-4370-8DB9-174DAB82F9E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B5505BD9-45DD-4763-90CB-FB9DB066152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3022B701-1894-49C5-A67C-6B8377C7C57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0501CD9-45DC-4009-A410-08DB27A8742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00BD35CA-BF52-4F44-B789-E3B98042D85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25AED4B0-30B1-4E36-86A4-42C2A918100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DA1A0260-34D8-4474-8C33-ED80F830924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DCCA183-C630-4855-8BD6-0E4EEE59FCE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43E8B9F-C809-423A-ADAA-80CE5C0711C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2621EBC9-CEB1-4BA5-82D6-9944A3C1232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79" name="Freeform: Shape 78">
            <a:extLst>
              <a:ext uri="{FF2B5EF4-FFF2-40B4-BE49-F238E27FC236}">
                <a16:creationId xmlns:a16="http://schemas.microsoft.com/office/drawing/2014/main" id="{EB68BB96-3C54-47CE-A559-16FC5968EE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grpSp>
        <p:nvGrpSpPr>
          <p:cNvPr id="81" name="Group 80">
            <a:extLst>
              <a:ext uri="{FF2B5EF4-FFF2-40B4-BE49-F238E27FC236}">
                <a16:creationId xmlns:a16="http://schemas.microsoft.com/office/drawing/2014/main" id="{BDDD9304-3AB6-4BE9-833E-9C1B3EC4218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82" name="Straight Connector 81">
              <a:extLst>
                <a:ext uri="{FF2B5EF4-FFF2-40B4-BE49-F238E27FC236}">
                  <a16:creationId xmlns:a16="http://schemas.microsoft.com/office/drawing/2014/main" id="{C7756000-2285-4D38-AD2B-91F47CF8B54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F7A36A8-4BBE-49D8-94DA-606561AC09A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961EE45E-0342-4F26-8CD3-85CDDF7E5A4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89C5DC0E-03C0-4CEB-AD10-3A3C9999483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E1CE081-E685-46D4-BAF7-54C65BD8238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5486C88F-30DD-46C8-9B05-F885D4EB073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290BAD11-B30B-49DE-A566-E21BCDDCFA2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31F821CC-6C37-4415-8DA6-EF6B42D87657}"/>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9ECD1FB-7FE8-477E-8E90-648AE4E932C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381C9DD8-7FF3-44E6-9887-1CE07DBD953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654D87AF-08CE-4125-AF4B-8C8A9D340B3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F3C9C908-1A58-4E28-969E-48E9BA61BB3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530AEF7-35DB-44E3-93EB-B3F0FBA9E56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6108D15E-72F2-45D7-9050-8322CB1F844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CC764F43-FB23-49CB-B2CA-ACFBFB412A2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64C60457-68FC-4E1F-9ABB-E79094AEB11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22C915FB-0611-4283-8EC1-88510A69FC7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3CF80AC6-E542-456F-BEE8-E9CF46AC219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9EC6EED6-01FF-4941-A4AB-224D26EE113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8D16FF7-D5D7-4A97-BB5E-A069EF13A41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D703DF22-27D8-481B-95B5-A4A7A62066A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1F7256DA-C9DD-498F-A3B4-789819FE4C8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EBEBA9FF-8036-4656-B1F1-87953464DCE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575DABD2-EA79-4547-AFC6-53720AB60EA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3060E1B5-52C7-4314-98B0-3AE8A0B6301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33D416E-D8B5-4097-B7F0-1BA0357D367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A5862DFC-3406-4DC9-AA41-0CE64748AF3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C908427-368C-4792-A5E5-313F77FF28C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88CB189E-908B-495D-B023-05D3D2C1B41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112" name="Rectangle 111">
            <a:extLst>
              <a:ext uri="{FF2B5EF4-FFF2-40B4-BE49-F238E27FC236}">
                <a16:creationId xmlns:a16="http://schemas.microsoft.com/office/drawing/2014/main" id="{A173122F-D466-4F08-90FA-0038F7AC21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4" name="Rectangle 113">
            <a:extLst>
              <a:ext uri="{FF2B5EF4-FFF2-40B4-BE49-F238E27FC236}">
                <a16:creationId xmlns:a16="http://schemas.microsoft.com/office/drawing/2014/main" id="{4A929113-1368-4B1B-9C6F-140F47CBF4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6" name="Right Triangle 115">
            <a:extLst>
              <a:ext uri="{FF2B5EF4-FFF2-40B4-BE49-F238E27FC236}">
                <a16:creationId xmlns:a16="http://schemas.microsoft.com/office/drawing/2014/main" id="{C24346C5-B1C8-4C83-846B-122A3B4B2FE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0" y="1555699"/>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0B6C48B2-8296-4312-8901-93BB7735D1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5" y="4554328"/>
            <a:ext cx="12197917" cy="2303672"/>
          </a:xfrm>
          <a:custGeom>
            <a:avLst/>
            <a:gdLst>
              <a:gd name="connsiteX0" fmla="*/ 8951169 w 12178450"/>
              <a:gd name="connsiteY0" fmla="*/ 32 h 2001622"/>
              <a:gd name="connsiteX1" fmla="*/ 11653845 w 12178450"/>
              <a:gd name="connsiteY1" fmla="*/ 209874 h 2001622"/>
              <a:gd name="connsiteX2" fmla="*/ 12178450 w 12178450"/>
              <a:gd name="connsiteY2" fmla="*/ 286723 h 2001622"/>
              <a:gd name="connsiteX3" fmla="*/ 12178450 w 12178450"/>
              <a:gd name="connsiteY3" fmla="*/ 2001622 h 2001622"/>
              <a:gd name="connsiteX4" fmla="*/ 0 w 12178450"/>
              <a:gd name="connsiteY4" fmla="*/ 2001622 h 2001622"/>
              <a:gd name="connsiteX5" fmla="*/ 0 w 12178450"/>
              <a:gd name="connsiteY5" fmla="*/ 1010979 h 2001622"/>
              <a:gd name="connsiteX6" fmla="*/ 8951169 w 12178450"/>
              <a:gd name="connsiteY6" fmla="*/ 32 h 200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8450" h="2001622">
                <a:moveTo>
                  <a:pt x="8951169" y="32"/>
                </a:moveTo>
                <a:cubicBezTo>
                  <a:pt x="9704520" y="1593"/>
                  <a:pt x="10578586" y="62133"/>
                  <a:pt x="11653845" y="209874"/>
                </a:cubicBezTo>
                <a:lnTo>
                  <a:pt x="12178450" y="286723"/>
                </a:lnTo>
                <a:lnTo>
                  <a:pt x="12178450" y="2001622"/>
                </a:lnTo>
                <a:lnTo>
                  <a:pt x="0" y="2001622"/>
                </a:lnTo>
                <a:lnTo>
                  <a:pt x="0" y="1010979"/>
                </a:lnTo>
                <a:cubicBezTo>
                  <a:pt x="4768989" y="1010979"/>
                  <a:pt x="5812206" y="-6472"/>
                  <a:pt x="8951169" y="32"/>
                </a:cubicBezTo>
                <a:close/>
              </a:path>
            </a:pathLst>
          </a:cu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grpSp>
        <p:nvGrpSpPr>
          <p:cNvPr id="120" name="Group 119">
            <a:extLst>
              <a:ext uri="{FF2B5EF4-FFF2-40B4-BE49-F238E27FC236}">
                <a16:creationId xmlns:a16="http://schemas.microsoft.com/office/drawing/2014/main" id="{90F28F7A-4F2F-4C1B-AF1C-A6E7C79532B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1" name="Straight Connector 120">
              <a:extLst>
                <a:ext uri="{FF2B5EF4-FFF2-40B4-BE49-F238E27FC236}">
                  <a16:creationId xmlns:a16="http://schemas.microsoft.com/office/drawing/2014/main" id="{B23CC870-B5E9-475F-A625-9E862A6295C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42A6B08C-017D-4B4D-95EC-4BB83C5541A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94599402-E1B8-4E3B-A56D-68606FC1EF4E}"/>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720C48A-E9A0-4B85-A954-39375E09963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B0E26956-FF2A-412E-ACC4-29CCD025991F}"/>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FB31E652-49AC-4108-85B8-75122A48A5F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DC1DB29F-0624-4035-B188-640616D5DE1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1D27221C-2427-4C99-89DC-1A38A54058A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2DBF1D76-8076-4BAE-B627-F1861C9E0869}"/>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8E930E41-FC2F-4319-9C28-32C27843008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C0936C1B-0C10-464B-85C8-345095AAB37A}"/>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B90EC61-FD0C-434A-9D1B-A20035C2141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A5F5CC56-1FDA-4D3E-9C6E-8E996026C38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272B8FB2-B735-480F-9A88-48AADB2227E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85B46C1B-4FC4-4E24-AC43-07940BE1E63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C34915AF-0AE3-4EDD-8681-4C3F2C592B9C}"/>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5C35A3F3-714E-4F69-9BDF-8ED284EF29D4}"/>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03D561AC-B0B1-47EB-BE05-209F5612B70D}"/>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D3508E52-4FD9-4E6D-AFEA-69A88ED268E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C69DDE76-16F7-472F-B6D7-84AE8FFF31F2}"/>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B2D87BEF-8844-4A3E-B130-B7D26740CC5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BB381129-2089-4EAA-AE6C-2BAA96BC82C5}"/>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5B69BF7A-FA63-4706-8066-DF15018E66F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6A3ECB71-0CCD-403F-B14B-ABC48D78CD4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D9095BBA-0FE1-49E5-89F7-22125BAF87A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B55351D8-6F27-4B82-968B-581B177CB4A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351025A5-EB5A-4057-A85E-69AF0E6BE660}"/>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5030318B-EEB9-4D92-BC50-D11510989893}"/>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417FC0E3-7CC7-4188-BC7A-7E8FB556496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Заголовок 1">
            <a:extLst>
              <a:ext uri="{FF2B5EF4-FFF2-40B4-BE49-F238E27FC236}">
                <a16:creationId xmlns:a16="http://schemas.microsoft.com/office/drawing/2014/main" id="{F3A14F9E-DAB8-4F62-B504-11FFC27B85BE}"/>
              </a:ext>
            </a:extLst>
          </p:cNvPr>
          <p:cNvSpPr>
            <a:spLocks noGrp="1"/>
          </p:cNvSpPr>
          <p:nvPr>
            <p:ph type="title"/>
          </p:nvPr>
        </p:nvSpPr>
        <p:spPr>
          <a:xfrm>
            <a:off x="453142" y="168275"/>
            <a:ext cx="6542916" cy="2574923"/>
          </a:xfrm>
        </p:spPr>
        <p:txBody>
          <a:bodyPr vert="horz" lIns="91440" tIns="45720" rIns="91440" bIns="45720" rtlCol="0" anchor="ctr">
            <a:normAutofit/>
          </a:bodyPr>
          <a:lstStyle/>
          <a:p>
            <a:r>
              <a:rPr lang="en-US" sz="5400">
                <a:solidFill>
                  <a:schemeClr val="tx2"/>
                </a:solidFill>
              </a:rPr>
              <a:t>Модель консультирования</a:t>
            </a:r>
          </a:p>
        </p:txBody>
      </p:sp>
      <p:graphicFrame>
        <p:nvGraphicFramePr>
          <p:cNvPr id="4" name="Таблица 4">
            <a:extLst>
              <a:ext uri="{FF2B5EF4-FFF2-40B4-BE49-F238E27FC236}">
                <a16:creationId xmlns:a16="http://schemas.microsoft.com/office/drawing/2014/main" id="{520BBE22-A82C-4D6F-BCED-A5B856C7A432}"/>
              </a:ext>
            </a:extLst>
          </p:cNvPr>
          <p:cNvGraphicFramePr>
            <a:graphicFrameLocks noGrp="1"/>
          </p:cNvGraphicFramePr>
          <p:nvPr>
            <p:ph idx="1"/>
            <p:extLst>
              <p:ext uri="{D42A27DB-BD31-4B8C-83A1-F6EECF244321}">
                <p14:modId xmlns:p14="http://schemas.microsoft.com/office/powerpoint/2010/main" val="3572057184"/>
              </p:ext>
            </p:extLst>
          </p:nvPr>
        </p:nvGraphicFramePr>
        <p:xfrm>
          <a:off x="1198180" y="3044523"/>
          <a:ext cx="9952536" cy="3117540"/>
        </p:xfrm>
        <a:graphic>
          <a:graphicData uri="http://schemas.openxmlformats.org/drawingml/2006/table">
            <a:tbl>
              <a:tblPr firstRow="1" bandRow="1">
                <a:tableStyleId>{5C22544A-7EE6-4342-B048-85BDC9FD1C3A}</a:tableStyleId>
              </a:tblPr>
              <a:tblGrid>
                <a:gridCol w="1731615">
                  <a:extLst>
                    <a:ext uri="{9D8B030D-6E8A-4147-A177-3AD203B41FA5}">
                      <a16:colId xmlns:a16="http://schemas.microsoft.com/office/drawing/2014/main" val="1392795213"/>
                    </a:ext>
                  </a:extLst>
                </a:gridCol>
                <a:gridCol w="4052525">
                  <a:extLst>
                    <a:ext uri="{9D8B030D-6E8A-4147-A177-3AD203B41FA5}">
                      <a16:colId xmlns:a16="http://schemas.microsoft.com/office/drawing/2014/main" val="1370141073"/>
                    </a:ext>
                  </a:extLst>
                </a:gridCol>
                <a:gridCol w="4168396">
                  <a:extLst>
                    <a:ext uri="{9D8B030D-6E8A-4147-A177-3AD203B41FA5}">
                      <a16:colId xmlns:a16="http://schemas.microsoft.com/office/drawing/2014/main" val="3507275961"/>
                    </a:ext>
                  </a:extLst>
                </a:gridCol>
              </a:tblGrid>
              <a:tr h="384468">
                <a:tc>
                  <a:txBody>
                    <a:bodyPr/>
                    <a:lstStyle/>
                    <a:p>
                      <a:pPr indent="450215" algn="ctr">
                        <a:lnSpc>
                          <a:spcPct val="150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Уровни</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tc>
                <a:tc>
                  <a:txBody>
                    <a:bodyPr/>
                    <a:lstStyle/>
                    <a:p>
                      <a:pPr indent="450215" algn="l">
                        <a:lnSpc>
                          <a:spcPct val="100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Поведение клиента</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tc>
                <a:tc>
                  <a:txBody>
                    <a:bodyPr/>
                    <a:lstStyle/>
                    <a:p>
                      <a:pPr indent="450215" algn="l">
                        <a:lnSpc>
                          <a:spcPct val="100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Эмоции клиента</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tc>
                <a:extLst>
                  <a:ext uri="{0D108BD9-81ED-4DB2-BD59-A6C34878D82A}">
                    <a16:rowId xmlns:a16="http://schemas.microsoft.com/office/drawing/2014/main" val="1941969009"/>
                  </a:ext>
                </a:extLst>
              </a:tr>
              <a:tr h="821837">
                <a:tc>
                  <a:txBody>
                    <a:bodyPr/>
                    <a:lstStyle/>
                    <a:p>
                      <a:pPr indent="450215" algn="ctr">
                        <a:lnSpc>
                          <a:spcPct val="150000"/>
                        </a:lnSpc>
                        <a:spcAft>
                          <a:spcPts val="0"/>
                        </a:spcAft>
                      </a:pPr>
                      <a:r>
                        <a:rPr lang="ru-RU" sz="1700" b="1">
                          <a:effectLst/>
                          <a:latin typeface="Times New Roman" panose="02020603050405020304" pitchFamily="18" charset="0"/>
                          <a:ea typeface="Times New Roman" panose="02020603050405020304" pitchFamily="18" charset="0"/>
                          <a:cs typeface="Times New Roman" panose="02020603050405020304" pitchFamily="18" charset="0"/>
                        </a:rPr>
                        <a:t>1 уровень</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tc>
                <a:tc>
                  <a:txBody>
                    <a:bodyPr/>
                    <a:lstStyle/>
                    <a:p>
                      <a:pPr indent="450215" algn="l">
                        <a:lnSpc>
                          <a:spcPct val="100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  что делает?</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tc>
                <a:tc>
                  <a:txBody>
                    <a:bodyPr/>
                    <a:lstStyle/>
                    <a:p>
                      <a:pPr indent="450215" algn="l">
                        <a:lnSpc>
                          <a:spcPct val="100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 что чувствует?</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p>
                      <a:pPr indent="450215" algn="l">
                        <a:lnSpc>
                          <a:spcPct val="100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-что чувствует, когда делает?</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p>
                      <a:pPr indent="450215" algn="l">
                        <a:lnSpc>
                          <a:spcPct val="100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tc>
                <a:extLst>
                  <a:ext uri="{0D108BD9-81ED-4DB2-BD59-A6C34878D82A}">
                    <a16:rowId xmlns:a16="http://schemas.microsoft.com/office/drawing/2014/main" val="2448689560"/>
                  </a:ext>
                </a:extLst>
              </a:tr>
              <a:tr h="1348655">
                <a:tc>
                  <a:txBody>
                    <a:bodyPr/>
                    <a:lstStyle/>
                    <a:p>
                      <a:pPr indent="450215" algn="ctr">
                        <a:lnSpc>
                          <a:spcPct val="150000"/>
                        </a:lnSpc>
                        <a:spcAft>
                          <a:spcPts val="0"/>
                        </a:spcAft>
                      </a:pPr>
                      <a:r>
                        <a:rPr lang="ru-RU" sz="1700" b="1">
                          <a:effectLst/>
                          <a:latin typeface="Times New Roman" panose="02020603050405020304" pitchFamily="18" charset="0"/>
                          <a:ea typeface="Times New Roman" panose="02020603050405020304" pitchFamily="18" charset="0"/>
                          <a:cs typeface="Times New Roman" panose="02020603050405020304" pitchFamily="18" charset="0"/>
                        </a:rPr>
                        <a:t>2 уровень</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tc>
                <a:tc>
                  <a:txBody>
                    <a:bodyPr/>
                    <a:lstStyle/>
                    <a:p>
                      <a:pPr indent="450215" algn="l">
                        <a:lnSpc>
                          <a:spcPct val="100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 цель клиента (с какой целью он ведет себя тем или иным образом?)</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tc>
                <a:tc>
                  <a:txBody>
                    <a:bodyPr/>
                    <a:lstStyle/>
                    <a:p>
                      <a:pPr indent="450215" algn="l">
                        <a:lnSpc>
                          <a:spcPct val="100000"/>
                        </a:lnSpc>
                        <a:spcAft>
                          <a:spcPts val="0"/>
                        </a:spcAft>
                      </a:pPr>
                      <a:r>
                        <a:rPr lang="ru-RU" sz="17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-цель данного чувства</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p>
                      <a:pPr indent="450215" algn="l">
                        <a:lnSpc>
                          <a:spcPct val="100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(с какой целью он выражает подобные чувства (испытывает их), демонстрирует окружающим, подавляет в себе, борется с ними</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tc>
                <a:extLst>
                  <a:ext uri="{0D108BD9-81ED-4DB2-BD59-A6C34878D82A}">
                    <a16:rowId xmlns:a16="http://schemas.microsoft.com/office/drawing/2014/main" val="2754769741"/>
                  </a:ext>
                </a:extLst>
              </a:tr>
              <a:tr h="558428">
                <a:tc>
                  <a:txBody>
                    <a:bodyPr/>
                    <a:lstStyle/>
                    <a:p>
                      <a:pPr indent="450215" algn="ctr">
                        <a:lnSpc>
                          <a:spcPct val="150000"/>
                        </a:lnSpc>
                        <a:spcAft>
                          <a:spcPts val="0"/>
                        </a:spcAft>
                      </a:pPr>
                      <a:r>
                        <a:rPr lang="ru-RU" sz="1700" b="1">
                          <a:effectLst/>
                          <a:latin typeface="Times New Roman" panose="02020603050405020304" pitchFamily="18" charset="0"/>
                          <a:ea typeface="Times New Roman" panose="02020603050405020304" pitchFamily="18" charset="0"/>
                          <a:cs typeface="Times New Roman" panose="02020603050405020304" pitchFamily="18" charset="0"/>
                        </a:rPr>
                        <a:t>3 уровень</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tc>
                <a:tc gridSpan="2">
                  <a:txBody>
                    <a:bodyPr/>
                    <a:lstStyle/>
                    <a:p>
                      <a:pPr marL="457200" indent="450215" algn="l">
                        <a:lnSpc>
                          <a:spcPct val="100000"/>
                        </a:lnSpc>
                        <a:spcAft>
                          <a:spcPts val="0"/>
                        </a:spcAft>
                      </a:pPr>
                      <a:r>
                        <a:rPr lang="ru-RU" sz="1700">
                          <a:effectLst/>
                          <a:latin typeface="Times New Roman" panose="02020603050405020304" pitchFamily="18" charset="0"/>
                          <a:ea typeface="Times New Roman" panose="02020603050405020304" pitchFamily="18" charset="0"/>
                          <a:cs typeface="Times New Roman" panose="02020603050405020304" pitchFamily="18" charset="0"/>
                        </a:rPr>
                        <a:t>Определение правила взаимодействия и его влияние на смысл жизни и ценности клиента</a:t>
                      </a:r>
                      <a:endParaRPr lang="ru-RU" sz="1700">
                        <a:effectLst/>
                        <a:latin typeface="Calibri" panose="020F0502020204030204" pitchFamily="34" charset="0"/>
                        <a:ea typeface="Calibri" panose="020F0502020204030204" pitchFamily="34" charset="0"/>
                        <a:cs typeface="Times New Roman" panose="02020603050405020304" pitchFamily="18" charset="0"/>
                      </a:endParaRPr>
                    </a:p>
                  </a:txBody>
                  <a:tcPr marL="59267" marR="59267" marT="0" marB="0"/>
                </a:tc>
                <a:tc hMerge="1">
                  <a:txBody>
                    <a:bodyPr/>
                    <a:lstStyle/>
                    <a:p>
                      <a:endParaRPr lang="ru-RU" dirty="0"/>
                    </a:p>
                  </a:txBody>
                  <a:tcPr/>
                </a:tc>
                <a:extLst>
                  <a:ext uri="{0D108BD9-81ED-4DB2-BD59-A6C34878D82A}">
                    <a16:rowId xmlns:a16="http://schemas.microsoft.com/office/drawing/2014/main" val="88746830"/>
                  </a:ext>
                </a:extLst>
              </a:tr>
            </a:tbl>
          </a:graphicData>
        </a:graphic>
      </p:graphicFrame>
    </p:spTree>
    <p:extLst>
      <p:ext uri="{BB962C8B-B14F-4D97-AF65-F5344CB8AC3E}">
        <p14:creationId xmlns:p14="http://schemas.microsoft.com/office/powerpoint/2010/main" val="766129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5A750D-B591-4925-A539-AED1EBA5E2DC}"/>
              </a:ext>
            </a:extLst>
          </p:cNvPr>
          <p:cNvSpPr>
            <a:spLocks noGrp="1"/>
          </p:cNvSpPr>
          <p:nvPr>
            <p:ph type="title"/>
          </p:nvPr>
        </p:nvSpPr>
        <p:spPr/>
        <p:txBody>
          <a:bodyPr/>
          <a:lstStyle/>
          <a:p>
            <a:endParaRPr lang="ru-RU"/>
          </a:p>
        </p:txBody>
      </p:sp>
      <p:graphicFrame>
        <p:nvGraphicFramePr>
          <p:cNvPr id="15" name="Объект 14">
            <a:extLst>
              <a:ext uri="{FF2B5EF4-FFF2-40B4-BE49-F238E27FC236}">
                <a16:creationId xmlns:a16="http://schemas.microsoft.com/office/drawing/2014/main" id="{5D92E583-5B5D-4B82-BC5D-2586D605AEE6}"/>
              </a:ext>
            </a:extLst>
          </p:cNvPr>
          <p:cNvGraphicFramePr>
            <a:graphicFrameLocks noGrp="1"/>
          </p:cNvGraphicFramePr>
          <p:nvPr>
            <p:ph idx="1"/>
            <p:extLst>
              <p:ext uri="{D42A27DB-BD31-4B8C-83A1-F6EECF244321}">
                <p14:modId xmlns:p14="http://schemas.microsoft.com/office/powerpoint/2010/main" val="3528326185"/>
              </p:ext>
            </p:extLst>
          </p:nvPr>
        </p:nvGraphicFramePr>
        <p:xfrm>
          <a:off x="1" y="0"/>
          <a:ext cx="12191999" cy="7670149"/>
        </p:xfrm>
        <a:graphic>
          <a:graphicData uri="http://schemas.openxmlformats.org/drawingml/2006/table">
            <a:tbl>
              <a:tblPr>
                <a:tableStyleId>{775DCB02-9BB8-47FD-8907-85C794F793BA}</a:tableStyleId>
              </a:tblPr>
              <a:tblGrid>
                <a:gridCol w="1451727">
                  <a:extLst>
                    <a:ext uri="{9D8B030D-6E8A-4147-A177-3AD203B41FA5}">
                      <a16:colId xmlns:a16="http://schemas.microsoft.com/office/drawing/2014/main" val="1118103860"/>
                    </a:ext>
                  </a:extLst>
                </a:gridCol>
                <a:gridCol w="720182">
                  <a:extLst>
                    <a:ext uri="{9D8B030D-6E8A-4147-A177-3AD203B41FA5}">
                      <a16:colId xmlns:a16="http://schemas.microsoft.com/office/drawing/2014/main" val="2931931329"/>
                    </a:ext>
                  </a:extLst>
                </a:gridCol>
                <a:gridCol w="2560346">
                  <a:extLst>
                    <a:ext uri="{9D8B030D-6E8A-4147-A177-3AD203B41FA5}">
                      <a16:colId xmlns:a16="http://schemas.microsoft.com/office/drawing/2014/main" val="3499452345"/>
                    </a:ext>
                  </a:extLst>
                </a:gridCol>
                <a:gridCol w="452486">
                  <a:extLst>
                    <a:ext uri="{9D8B030D-6E8A-4147-A177-3AD203B41FA5}">
                      <a16:colId xmlns:a16="http://schemas.microsoft.com/office/drawing/2014/main" val="3494578225"/>
                    </a:ext>
                  </a:extLst>
                </a:gridCol>
                <a:gridCol w="1997213">
                  <a:extLst>
                    <a:ext uri="{9D8B030D-6E8A-4147-A177-3AD203B41FA5}">
                      <a16:colId xmlns:a16="http://schemas.microsoft.com/office/drawing/2014/main" val="4285180664"/>
                    </a:ext>
                  </a:extLst>
                </a:gridCol>
                <a:gridCol w="5010045">
                  <a:extLst>
                    <a:ext uri="{9D8B030D-6E8A-4147-A177-3AD203B41FA5}">
                      <a16:colId xmlns:a16="http://schemas.microsoft.com/office/drawing/2014/main" val="2401631258"/>
                    </a:ext>
                  </a:extLst>
                </a:gridCol>
              </a:tblGrid>
              <a:tr h="165705">
                <a:tc gridSpan="2">
                  <a:txBody>
                    <a:bodyPr/>
                    <a:lstStyle/>
                    <a:p>
                      <a:pPr algn="ctr" fontAlgn="ctr"/>
                      <a:r>
                        <a:rPr lang="ru-RU" sz="1400" u="none" strike="noStrike" dirty="0">
                          <a:effectLst/>
                        </a:rPr>
                        <a:t>Цель </a:t>
                      </a:r>
                      <a:endParaRPr lang="ru-RU" sz="1400" b="1" i="0" u="none" strike="noStrike" dirty="0">
                        <a:effectLst/>
                        <a:latin typeface="Century" panose="02040604050505020304" pitchFamily="18" charset="0"/>
                      </a:endParaRPr>
                    </a:p>
                  </a:txBody>
                  <a:tcPr marL="2508" marR="2508" marT="2508" marB="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hMerge="1">
                  <a:txBody>
                    <a:bodyPr/>
                    <a:lstStyle/>
                    <a:p>
                      <a:pPr algn="ctr" fontAlgn="ctr"/>
                      <a:endParaRPr lang="ru-RU" sz="1400" b="1" i="0" u="none" strike="noStrike" dirty="0">
                        <a:effectLst/>
                        <a:latin typeface="Century" panose="02040604050505020304" pitchFamily="18" charset="0"/>
                      </a:endParaRPr>
                    </a:p>
                  </a:txBody>
                  <a:tcPr marL="2508" marR="2508" marT="2508" marB="0" anchor="ct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gridSpan="3">
                  <a:txBody>
                    <a:bodyPr/>
                    <a:lstStyle/>
                    <a:p>
                      <a:pPr algn="ctr" fontAlgn="ctr"/>
                      <a:r>
                        <a:rPr lang="ru-RU" sz="1400" u="none" strike="noStrike">
                          <a:effectLst/>
                        </a:rPr>
                        <a:t>Задачи</a:t>
                      </a:r>
                      <a:endParaRPr lang="ru-RU" sz="1400" b="1" i="0" u="none" strike="noStrike">
                        <a:effectLst/>
                        <a:latin typeface="Century" panose="02040604050505020304" pitchFamily="18" charset="0"/>
                      </a:endParaRPr>
                    </a:p>
                  </a:txBody>
                  <a:tcPr marL="2508" marR="2508" marT="2508" marB="0" anchor="ctr">
                    <a:lnL w="6350" cap="flat" cmpd="sng" algn="ctr">
                      <a:noFill/>
                      <a:prstDash val="solid"/>
                      <a:miter lim="800000"/>
                    </a:lnL>
                  </a:tcPr>
                </a:tc>
                <a:tc hMerge="1">
                  <a:txBody>
                    <a:bodyPr/>
                    <a:lstStyle/>
                    <a:p>
                      <a:endParaRPr lang="ru-RU"/>
                    </a:p>
                  </a:txBody>
                  <a:tcPr/>
                </a:tc>
                <a:tc hMerge="1">
                  <a:txBody>
                    <a:bodyPr/>
                    <a:lstStyle/>
                    <a:p>
                      <a:pPr algn="ctr" fontAlgn="ctr"/>
                      <a:endParaRPr lang="ru-RU" sz="1400" b="1" i="0" u="none" strike="noStrike">
                        <a:effectLst/>
                        <a:latin typeface="Century" panose="02040604050505020304" pitchFamily="18" charset="0"/>
                      </a:endParaRPr>
                    </a:p>
                  </a:txBody>
                  <a:tcPr marL="2508" marR="2508" marT="2508" marB="0" anchor="ctr"/>
                </a:tc>
                <a:tc>
                  <a:txBody>
                    <a:bodyPr/>
                    <a:lstStyle/>
                    <a:p>
                      <a:pPr algn="ctr" fontAlgn="ctr"/>
                      <a:r>
                        <a:rPr lang="ru-RU" sz="1400" u="none" strike="noStrike" dirty="0">
                          <a:effectLst/>
                        </a:rPr>
                        <a:t>Методы/техники</a:t>
                      </a:r>
                      <a:endParaRPr lang="ru-RU" sz="1400" b="1" i="0" u="none" strike="noStrike" dirty="0">
                        <a:effectLst/>
                        <a:latin typeface="Century" panose="02040604050505020304" pitchFamily="18" charset="0"/>
                      </a:endParaRPr>
                    </a:p>
                  </a:txBody>
                  <a:tcPr marL="2508" marR="2508" marT="2508" marB="0" anchor="ctr"/>
                </a:tc>
                <a:extLst>
                  <a:ext uri="{0D108BD9-81ED-4DB2-BD59-A6C34878D82A}">
                    <a16:rowId xmlns:a16="http://schemas.microsoft.com/office/drawing/2014/main" val="238320772"/>
                  </a:ext>
                </a:extLst>
              </a:tr>
              <a:tr h="98655">
                <a:tc gridSpan="6">
                  <a:txBody>
                    <a:bodyPr/>
                    <a:lstStyle/>
                    <a:p>
                      <a:pPr algn="ctr" fontAlgn="ctr"/>
                      <a:r>
                        <a:rPr lang="ru-RU" sz="1000" u="none" strike="noStrike" dirty="0">
                          <a:effectLst/>
                        </a:rPr>
                        <a:t>1. ОЗНАКОМИТЕЛЬНЫЙ</a:t>
                      </a:r>
                      <a:r>
                        <a:rPr lang="en-US" sz="1000" u="none" strike="noStrike" dirty="0">
                          <a:effectLst/>
                        </a:rPr>
                        <a:t> </a:t>
                      </a:r>
                      <a:r>
                        <a:rPr lang="ru-RU" sz="1000" u="none" strike="noStrike" dirty="0">
                          <a:effectLst/>
                        </a:rPr>
                        <a:t>БЛОК</a:t>
                      </a:r>
                      <a:endParaRPr lang="ru-RU" sz="1000" b="1" i="0" u="none" strike="noStrike" dirty="0">
                        <a:effectLst/>
                        <a:latin typeface="Century" panose="02040604050505020304" pitchFamily="18" charset="0"/>
                      </a:endParaRPr>
                    </a:p>
                  </a:txBody>
                  <a:tcPr marL="2508" marR="2508" marT="2508" marB="0" anchor="ctr">
                    <a:lnT w="6350" cap="flat" cmpd="sng" algn="ctr">
                      <a:noFill/>
                      <a:prstDash val="solid"/>
                      <a:miter lim="800000"/>
                    </a:lnT>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123800035"/>
                  </a:ext>
                </a:extLst>
              </a:tr>
              <a:tr h="0">
                <a:tc rowSpan="4">
                  <a:txBody>
                    <a:bodyPr/>
                    <a:lstStyle/>
                    <a:p>
                      <a:pPr algn="l" fontAlgn="ctr"/>
                      <a:r>
                        <a:rPr lang="ru-RU" sz="1200" u="none" strike="noStrike" dirty="0">
                          <a:effectLst/>
                        </a:rPr>
                        <a:t>Осуществить знакомство и сформировать доверительный  контакт</a:t>
                      </a:r>
                      <a:endParaRPr lang="ru-RU" sz="1200" b="0" i="0" u="none" strike="noStrike" dirty="0">
                        <a:effectLst/>
                        <a:latin typeface="Century" panose="02040604050505020304" pitchFamily="18" charset="0"/>
                      </a:endParaRPr>
                    </a:p>
                  </a:txBody>
                  <a:tcPr marL="2508" marR="2508" marT="2508" marB="0" anchor="ctr"/>
                </a:tc>
                <a:tc gridSpan="2">
                  <a:txBody>
                    <a:bodyPr/>
                    <a:lstStyle/>
                    <a:p>
                      <a:pPr algn="l" fontAlgn="ctr"/>
                      <a:r>
                        <a:rPr lang="ru-RU" sz="1000" u="none" strike="noStrike" dirty="0">
                          <a:effectLst/>
                        </a:rPr>
                        <a:t>Встретить клиента</a:t>
                      </a:r>
                      <a:endParaRPr lang="ru-RU" sz="1000" b="0" i="0" u="none" strike="noStrike" dirty="0">
                        <a:effectLst/>
                        <a:latin typeface="Century" panose="02040604050505020304" pitchFamily="18" charset="0"/>
                      </a:endParaRPr>
                    </a:p>
                  </a:txBody>
                  <a:tcPr marL="2508" marR="2508" marT="2508" marB="0" anchor="ctr"/>
                </a:tc>
                <a:tc hMerge="1">
                  <a:txBody>
                    <a:bodyPr/>
                    <a:lstStyle/>
                    <a:p>
                      <a:pPr algn="l" fontAlgn="ctr"/>
                      <a:r>
                        <a:rPr lang="ru-RU" sz="1000" u="none" strike="noStrike">
                          <a:effectLst/>
                        </a:rPr>
                        <a:t>Встретить клиента</a:t>
                      </a:r>
                      <a:endParaRPr lang="ru-RU" sz="1000" b="0" i="0" u="none" strike="noStrike">
                        <a:effectLst/>
                        <a:latin typeface="Century" panose="02040604050505020304" pitchFamily="18" charset="0"/>
                      </a:endParaRPr>
                    </a:p>
                  </a:txBody>
                  <a:tcPr marL="2508" marR="2508" marT="2508" marB="0" anchor="ctr"/>
                </a:tc>
                <a:tc gridSpan="3">
                  <a:txBody>
                    <a:bodyPr/>
                    <a:lstStyle/>
                    <a:p>
                      <a:pPr algn="l" fontAlgn="ctr"/>
                      <a:r>
                        <a:rPr lang="ru-RU" sz="1000" u="none" strike="noStrike" dirty="0">
                          <a:effectLst/>
                        </a:rPr>
                        <a:t>Наблюдение, приветствие</a:t>
                      </a:r>
                      <a:br>
                        <a:rPr lang="ru-RU" sz="1000" u="none" strike="noStrike" dirty="0">
                          <a:effectLst/>
                        </a:rPr>
                      </a:br>
                      <a:r>
                        <a:rPr lang="ru-RU" sz="1000" u="none" strike="noStrike" dirty="0">
                          <a:effectLst/>
                        </a:rPr>
                        <a:t>"Добрый день!»</a:t>
                      </a:r>
                      <a:br>
                        <a:rPr lang="ru-RU" sz="1000" u="none" strike="noStrike" dirty="0">
                          <a:effectLst/>
                        </a:rPr>
                      </a:br>
                      <a:r>
                        <a:rPr lang="ru-RU" sz="1000" u="none" strike="noStrike" dirty="0">
                          <a:effectLst/>
                        </a:rPr>
                        <a:t>"Как добрались?"</a:t>
                      </a:r>
                      <a:endParaRPr lang="ru-RU" sz="1000" b="0" i="0" u="none" strike="noStrike" dirty="0">
                        <a:effectLst/>
                        <a:latin typeface="Century" panose="02040604050505020304" pitchFamily="18" charset="0"/>
                      </a:endParaRPr>
                    </a:p>
                  </a:txBody>
                  <a:tcPr marL="2508" marR="2508" marT="2508" marB="0" anchor="ctr"/>
                </a:tc>
                <a:tc hMerge="1">
                  <a:txBody>
                    <a:bodyPr/>
                    <a:lstStyle/>
                    <a:p>
                      <a:endParaRPr lang="ru-RU"/>
                    </a:p>
                  </a:txBody>
                  <a:tcPr/>
                </a:tc>
                <a:tc hMerge="1">
                  <a:txBody>
                    <a:bodyPr/>
                    <a:lstStyle/>
                    <a:p>
                      <a:pPr algn="l" fontAlgn="ctr"/>
                      <a:r>
                        <a:rPr lang="ru-RU" sz="1000" u="none" strike="noStrike">
                          <a:effectLst/>
                        </a:rPr>
                        <a:t>Наблюдение, приветствие</a:t>
                      </a:r>
                      <a:br>
                        <a:rPr lang="ru-RU" sz="1000" u="none" strike="noStrike">
                          <a:effectLst/>
                        </a:rPr>
                      </a:br>
                      <a:r>
                        <a:rPr lang="ru-RU" sz="1000" u="none" strike="noStrike">
                          <a:effectLst/>
                        </a:rPr>
                        <a:t>"Добрый день!"(+)</a:t>
                      </a:r>
                      <a:br>
                        <a:rPr lang="ru-RU" sz="1000" u="none" strike="noStrike">
                          <a:effectLst/>
                        </a:rPr>
                      </a:br>
                      <a:r>
                        <a:rPr lang="ru-RU" sz="1000" u="none" strike="noStrike">
                          <a:effectLst/>
                        </a:rPr>
                        <a:t>"Как добрались?"(+)</a:t>
                      </a:r>
                      <a:br>
                        <a:rPr lang="ru-RU" sz="1000" u="none" strike="noStrike">
                          <a:effectLst/>
                        </a:rPr>
                      </a:br>
                      <a:r>
                        <a:rPr lang="ru-RU" sz="1000" u="none" strike="noStrike">
                          <a:effectLst/>
                        </a:rPr>
                        <a:t/>
                      </a:r>
                      <a:br>
                        <a:rPr lang="ru-RU" sz="1000" u="none" strike="noStrike">
                          <a:effectLst/>
                        </a:rPr>
                      </a:br>
                      <a:endParaRPr lang="ru-RU" sz="1000" b="1"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1987655900"/>
                  </a:ext>
                </a:extLst>
              </a:tr>
              <a:tr h="393794">
                <a:tc vMerge="1">
                  <a:txBody>
                    <a:bodyPr/>
                    <a:lstStyle/>
                    <a:p>
                      <a:endParaRPr lang="ru-RU"/>
                    </a:p>
                  </a:txBody>
                  <a:tcPr/>
                </a:tc>
                <a:tc gridSpan="2">
                  <a:txBody>
                    <a:bodyPr/>
                    <a:lstStyle/>
                    <a:p>
                      <a:r>
                        <a:rPr lang="ru-RU" sz="1000" u="none" strike="noStrike">
                          <a:effectLst/>
                        </a:rPr>
                        <a:t>Расположить клиента</a:t>
                      </a:r>
                      <a:endParaRPr lang="ru-RU"/>
                    </a:p>
                  </a:txBody>
                  <a:tcPr marL="2508" marR="2508" marT="2508" marB="0" anchor="ctr"/>
                </a:tc>
                <a:tc hMerge="1">
                  <a:txBody>
                    <a:bodyPr/>
                    <a:lstStyle/>
                    <a:p>
                      <a:pPr algn="l" fontAlgn="ctr"/>
                      <a:r>
                        <a:rPr lang="ru-RU" sz="1000" u="none" strike="noStrike">
                          <a:effectLst/>
                        </a:rPr>
                        <a:t>Расположить клиента</a:t>
                      </a:r>
                      <a:endParaRPr lang="ru-RU" sz="1000" b="0" i="0" u="none" strike="noStrike">
                        <a:effectLst/>
                        <a:latin typeface="Century" panose="02040604050505020304" pitchFamily="18" charset="0"/>
                      </a:endParaRPr>
                    </a:p>
                  </a:txBody>
                  <a:tcPr marL="2508" marR="2508" marT="2508" marB="0" anchor="ctr"/>
                </a:tc>
                <a:tc gridSpan="3">
                  <a:txBody>
                    <a:bodyPr/>
                    <a:lstStyle/>
                    <a:p>
                      <a:r>
                        <a:rPr lang="ru-RU" sz="1000" u="none" strike="noStrike">
                          <a:effectLst/>
                        </a:rPr>
                        <a:t>Нужно обратить внимание как расположился клиент, если по левую руку- выбрал директивное положение. От расположения клиента зависит выбор техник. После расположения можно задать вопрос: "Комфортно ли Вам?"</a:t>
                      </a:r>
                      <a:endParaRPr lang="ru-RU"/>
                    </a:p>
                  </a:txBody>
                  <a:tcPr marL="2508" marR="2508" marT="2508" marB="0" anchor="ctr"/>
                </a:tc>
                <a:tc hMerge="1">
                  <a:txBody>
                    <a:bodyPr/>
                    <a:lstStyle/>
                    <a:p>
                      <a:endParaRPr lang="ru-RU"/>
                    </a:p>
                  </a:txBody>
                  <a:tcPr/>
                </a:tc>
                <a:tc hMerge="1">
                  <a:txBody>
                    <a:bodyPr/>
                    <a:lstStyle/>
                    <a:p>
                      <a:pPr algn="l" fontAlgn="ctr"/>
                      <a:r>
                        <a:rPr lang="ru-RU" sz="1000" u="none" strike="noStrike">
                          <a:effectLst/>
                        </a:rPr>
                        <a:t>Нужно обратить внимание как расположился клиент, если по левую руку- выбрал директивное положение. От расположения клиента зависит выбор техник. После расположения можно задать вопрос: "Комфортно ли Вам?"</a:t>
                      </a:r>
                      <a:endParaRPr lang="ru-RU" sz="1000" b="0"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4223943229"/>
                  </a:ext>
                </a:extLst>
              </a:tr>
              <a:tr h="180327">
                <a:tc vMerge="1">
                  <a:txBody>
                    <a:bodyPr/>
                    <a:lstStyle/>
                    <a:p>
                      <a:endParaRPr lang="ru-RU"/>
                    </a:p>
                  </a:txBody>
                  <a:tcPr/>
                </a:tc>
                <a:tc gridSpan="2">
                  <a:txBody>
                    <a:bodyPr/>
                    <a:lstStyle/>
                    <a:p>
                      <a:r>
                        <a:rPr lang="ru-RU" sz="1000" u="none" strike="noStrike">
                          <a:effectLst/>
                        </a:rPr>
                        <a:t>Осуществить присоединение</a:t>
                      </a:r>
                      <a:endParaRPr lang="ru-RU"/>
                    </a:p>
                  </a:txBody>
                  <a:tcPr marL="2508" marR="2508" marT="2508" marB="0" anchor="ctr"/>
                </a:tc>
                <a:tc hMerge="1">
                  <a:txBody>
                    <a:bodyPr/>
                    <a:lstStyle/>
                    <a:p>
                      <a:pPr algn="l" fontAlgn="ctr"/>
                      <a:r>
                        <a:rPr lang="ru-RU" sz="1000" u="none" strike="noStrike">
                          <a:effectLst/>
                        </a:rPr>
                        <a:t>Осуществить присоединение</a:t>
                      </a:r>
                      <a:endParaRPr lang="ru-RU" sz="1000" b="0" i="0" u="none" strike="noStrike">
                        <a:effectLst/>
                        <a:latin typeface="Century" panose="02040604050505020304" pitchFamily="18" charset="0"/>
                      </a:endParaRPr>
                    </a:p>
                  </a:txBody>
                  <a:tcPr marL="2508" marR="2508" marT="2508" marB="0" anchor="ctr"/>
                </a:tc>
                <a:tc gridSpan="3">
                  <a:txBody>
                    <a:bodyPr/>
                    <a:lstStyle/>
                    <a:p>
                      <a:r>
                        <a:rPr lang="ru-RU" sz="1000" u="none" strike="noStrike">
                          <a:effectLst/>
                        </a:rPr>
                        <a:t>Отзеркаливание; присоединение; ативное слушание; парафраз</a:t>
                      </a:r>
                      <a:endParaRPr lang="ru-RU"/>
                    </a:p>
                  </a:txBody>
                  <a:tcPr marL="2508" marR="2508" marT="2508" marB="0" anchor="ctr"/>
                </a:tc>
                <a:tc hMerge="1">
                  <a:txBody>
                    <a:bodyPr/>
                    <a:lstStyle/>
                    <a:p>
                      <a:endParaRPr lang="ru-RU"/>
                    </a:p>
                  </a:txBody>
                  <a:tcPr/>
                </a:tc>
                <a:tc hMerge="1">
                  <a:txBody>
                    <a:bodyPr/>
                    <a:lstStyle/>
                    <a:p>
                      <a:pPr algn="l" fontAlgn="ctr"/>
                      <a:r>
                        <a:rPr lang="ru-RU" sz="1000" u="none" strike="noStrike">
                          <a:effectLst/>
                        </a:rPr>
                        <a:t>Отзеркаливание; присоединение; ативное слушание; парафраз</a:t>
                      </a:r>
                      <a:endParaRPr lang="ru-RU" sz="1000" b="1"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1651058916"/>
                  </a:ext>
                </a:extLst>
              </a:tr>
              <a:tr h="562455">
                <a:tc vMerge="1">
                  <a:txBody>
                    <a:bodyPr/>
                    <a:lstStyle/>
                    <a:p>
                      <a:endParaRPr lang="ru-RU"/>
                    </a:p>
                  </a:txBody>
                  <a:tcPr/>
                </a:tc>
                <a:tc gridSpan="2">
                  <a:txBody>
                    <a:bodyPr/>
                    <a:lstStyle/>
                    <a:p>
                      <a:r>
                        <a:rPr lang="ru-RU" sz="1000" u="none" strike="noStrike" dirty="0">
                          <a:effectLst/>
                        </a:rPr>
                        <a:t>Осуществить готовность к исповеди</a:t>
                      </a:r>
                      <a:endParaRPr lang="ru-RU" dirty="0"/>
                    </a:p>
                  </a:txBody>
                  <a:tcPr marL="2508" marR="2508" marT="2508" marB="0" anchor="ctr"/>
                </a:tc>
                <a:tc hMerge="1">
                  <a:txBody>
                    <a:bodyPr/>
                    <a:lstStyle/>
                    <a:p>
                      <a:pPr algn="l" fontAlgn="ctr"/>
                      <a:r>
                        <a:rPr lang="ru-RU" sz="1000" u="none" strike="noStrike" dirty="0">
                          <a:effectLst/>
                        </a:rPr>
                        <a:t>Осуществить готовность к исповеди</a:t>
                      </a:r>
                      <a:endParaRPr lang="ru-RU" sz="1000" b="0" i="0" u="none" strike="noStrike" dirty="0">
                        <a:effectLst/>
                        <a:latin typeface="Century" panose="02040604050505020304" pitchFamily="18" charset="0"/>
                      </a:endParaRPr>
                    </a:p>
                  </a:txBody>
                  <a:tcPr marL="2508" marR="2508" marT="2508" marB="0" anchor="ctr"/>
                </a:tc>
                <a:tc gridSpan="3">
                  <a:txBody>
                    <a:bodyPr/>
                    <a:lstStyle/>
                    <a:p>
                      <a:r>
                        <a:rPr lang="ru-RU" sz="1000" u="none" strike="noStrike" dirty="0">
                          <a:effectLst/>
                        </a:rPr>
                        <a:t>Каждое слово -нагрузка. Психолог не говорит ничего просто так, точно так же как и клиент. Клиент проговаривает проблему, как он видит, психологу важно понять природу возникновения проблемы. Клиент приходит на середине проблемы, При беседе видна только верхушка айсберга. Психолог может работать до тех пор, пока он знает куда вести. ПРАВИЛО: веду туда, куда знаю!</a:t>
                      </a:r>
                      <a:endParaRPr lang="ru-RU" dirty="0"/>
                    </a:p>
                  </a:txBody>
                  <a:tcPr marL="2508" marR="2508" marT="2508" marB="0" anchor="ctr"/>
                </a:tc>
                <a:tc hMerge="1">
                  <a:txBody>
                    <a:bodyPr/>
                    <a:lstStyle/>
                    <a:p>
                      <a:endParaRPr lang="ru-RU"/>
                    </a:p>
                  </a:txBody>
                  <a:tcPr/>
                </a:tc>
                <a:tc hMerge="1">
                  <a:txBody>
                    <a:bodyPr/>
                    <a:lstStyle/>
                    <a:p>
                      <a:pPr algn="l" fontAlgn="ctr"/>
                      <a:r>
                        <a:rPr lang="ru-RU" sz="1000" u="none" strike="noStrike">
                          <a:effectLst/>
                        </a:rPr>
                        <a:t>Каждое слово -нагрузка. Психолог не говорит ничего просто так, точно так же как и клиент. Клиент проговаривает проблему, как он видит, психологу важно понять природу возникновения порблемы. Клиент приходит на середине проблемы, При беседе видна только верхушка айзберга.Психолог может работать до тех пор, пока он знает куда вести. ПРАВИЛО: веду туда, куда знаю!</a:t>
                      </a:r>
                      <a:endParaRPr lang="ru-RU" sz="1000" b="0"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2854124559"/>
                  </a:ext>
                </a:extLst>
              </a:tr>
              <a:tr h="121843">
                <a:tc gridSpan="6">
                  <a:txBody>
                    <a:bodyPr/>
                    <a:lstStyle/>
                    <a:p>
                      <a:pPr algn="ctr" fontAlgn="ctr"/>
                      <a:r>
                        <a:rPr lang="ru-RU" sz="1200" u="none" strike="noStrike" dirty="0">
                          <a:effectLst/>
                        </a:rPr>
                        <a:t>2. ИСПОВЕДЬ</a:t>
                      </a:r>
                      <a:endParaRPr lang="ru-RU" sz="1200" b="1" i="0" u="none" strike="noStrike" dirty="0">
                        <a:effectLst/>
                        <a:latin typeface="Century" panose="02040604050505020304" pitchFamily="18" charset="0"/>
                      </a:endParaRPr>
                    </a:p>
                  </a:txBody>
                  <a:tcPr marL="2508" marR="2508" marT="2508"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39781141"/>
                  </a:ext>
                </a:extLst>
              </a:tr>
              <a:tr h="187340">
                <a:tc rowSpan="3">
                  <a:txBody>
                    <a:bodyPr/>
                    <a:lstStyle/>
                    <a:p>
                      <a:pPr algn="l" fontAlgn="ctr"/>
                      <a:r>
                        <a:rPr lang="ru-RU" sz="1200" u="none" strike="noStrike" dirty="0">
                          <a:effectLst/>
                        </a:rPr>
                        <a:t>Помочь клиенту изложить собственную проблему</a:t>
                      </a:r>
                      <a:endParaRPr lang="ru-RU" sz="1200" b="0" i="0" u="none" strike="noStrike" dirty="0">
                        <a:effectLst/>
                        <a:latin typeface="Century" panose="02040604050505020304" pitchFamily="18" charset="0"/>
                      </a:endParaRPr>
                    </a:p>
                  </a:txBody>
                  <a:tcPr marL="2508" marR="2508" marT="2508" marB="0" anchor="ctr"/>
                </a:tc>
                <a:tc gridSpan="2">
                  <a:txBody>
                    <a:bodyPr/>
                    <a:lstStyle/>
                    <a:p>
                      <a:pPr algn="l" fontAlgn="ctr"/>
                      <a:r>
                        <a:rPr lang="ru-RU" sz="1000" u="none" strike="noStrike" dirty="0">
                          <a:effectLst/>
                        </a:rPr>
                        <a:t>Быть готовым выслушать</a:t>
                      </a:r>
                      <a:endParaRPr lang="ru-RU" sz="1000" b="0" i="0" u="none" strike="noStrike" dirty="0">
                        <a:effectLst/>
                        <a:latin typeface="Century" panose="02040604050505020304" pitchFamily="18" charset="0"/>
                      </a:endParaRPr>
                    </a:p>
                  </a:txBody>
                  <a:tcPr marL="2508" marR="2508" marT="2508" marB="0" anchor="ctr"/>
                </a:tc>
                <a:tc hMerge="1">
                  <a:txBody>
                    <a:bodyPr/>
                    <a:lstStyle/>
                    <a:p>
                      <a:pPr algn="l" fontAlgn="ctr"/>
                      <a:r>
                        <a:rPr lang="ru-RU" sz="1000" u="none" strike="noStrike">
                          <a:effectLst/>
                        </a:rPr>
                        <a:t>Быть готовым выслушать</a:t>
                      </a:r>
                      <a:endParaRPr lang="ru-RU" sz="1000" b="0" i="0" u="none" strike="noStrike">
                        <a:effectLst/>
                        <a:latin typeface="Century" panose="02040604050505020304" pitchFamily="18" charset="0"/>
                      </a:endParaRPr>
                    </a:p>
                  </a:txBody>
                  <a:tcPr marL="2508" marR="2508" marT="2508" marB="0" anchor="ctr"/>
                </a:tc>
                <a:tc gridSpan="3">
                  <a:txBody>
                    <a:bodyPr/>
                    <a:lstStyle/>
                    <a:p>
                      <a:pPr algn="l" fontAlgn="ctr"/>
                      <a:r>
                        <a:rPr lang="ru-RU" sz="1000" u="none" strike="noStrike" dirty="0">
                          <a:effectLst/>
                        </a:rPr>
                        <a:t>Активное слушание</a:t>
                      </a:r>
                      <a:br>
                        <a:rPr lang="ru-RU" sz="1000" u="none" strike="noStrike" dirty="0">
                          <a:effectLst/>
                        </a:rPr>
                      </a:br>
                      <a:r>
                        <a:rPr lang="ru-RU" sz="1000" u="none" strike="noStrike" dirty="0">
                          <a:effectLst/>
                        </a:rPr>
                        <a:t>"Я Вас слушаю"(вопросы задавать плавно, не "в лоб")</a:t>
                      </a:r>
                      <a:br>
                        <a:rPr lang="ru-RU" sz="1000" u="none" strike="noStrike" dirty="0">
                          <a:effectLst/>
                        </a:rPr>
                      </a:br>
                      <a:endParaRPr lang="ru-RU" sz="1000" b="0" i="0" u="none" strike="noStrike" dirty="0">
                        <a:effectLst/>
                        <a:latin typeface="Century" panose="02040604050505020304" pitchFamily="18" charset="0"/>
                      </a:endParaRPr>
                    </a:p>
                  </a:txBody>
                  <a:tcPr marL="2508" marR="2508" marT="2508" marB="0" anchor="ctr"/>
                </a:tc>
                <a:tc hMerge="1">
                  <a:txBody>
                    <a:bodyPr/>
                    <a:lstStyle/>
                    <a:p>
                      <a:endParaRPr lang="ru-RU"/>
                    </a:p>
                  </a:txBody>
                  <a:tcPr/>
                </a:tc>
                <a:tc hMerge="1">
                  <a:txBody>
                    <a:bodyPr/>
                    <a:lstStyle/>
                    <a:p>
                      <a:pPr algn="l" fontAlgn="ctr"/>
                      <a:r>
                        <a:rPr lang="ru-RU" sz="1000" u="none" strike="noStrike">
                          <a:effectLst/>
                        </a:rPr>
                        <a:t>Ативное слушание</a:t>
                      </a:r>
                      <a:br>
                        <a:rPr lang="ru-RU" sz="1000" u="none" strike="noStrike">
                          <a:effectLst/>
                        </a:rPr>
                      </a:br>
                      <a:r>
                        <a:rPr lang="ru-RU" sz="1000" u="none" strike="noStrike">
                          <a:effectLst/>
                        </a:rPr>
                        <a:t>"Я Вас слушаю"(вопросы задавать плавно, не "в лоб")</a:t>
                      </a:r>
                      <a:br>
                        <a:rPr lang="ru-RU" sz="1000" u="none" strike="noStrike">
                          <a:effectLst/>
                        </a:rPr>
                      </a:br>
                      <a:endParaRPr lang="ru-RU" sz="1000" b="1"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60331902"/>
                  </a:ext>
                </a:extLst>
              </a:tr>
              <a:tr h="272928">
                <a:tc vMerge="1">
                  <a:txBody>
                    <a:bodyPr/>
                    <a:lstStyle/>
                    <a:p>
                      <a:endParaRPr lang="ru-RU"/>
                    </a:p>
                  </a:txBody>
                  <a:tcPr/>
                </a:tc>
                <a:tc gridSpan="2">
                  <a:txBody>
                    <a:bodyPr/>
                    <a:lstStyle/>
                    <a:p>
                      <a:r>
                        <a:rPr lang="ru-RU" sz="1000" u="none" strike="noStrike">
                          <a:effectLst/>
                        </a:rPr>
                        <a:t>Уточнить элементы проблемы</a:t>
                      </a:r>
                      <a:endParaRPr lang="ru-RU"/>
                    </a:p>
                  </a:txBody>
                  <a:tcPr marL="2508" marR="2508" marT="2508" marB="0" anchor="ctr"/>
                </a:tc>
                <a:tc hMerge="1">
                  <a:txBody>
                    <a:bodyPr/>
                    <a:lstStyle/>
                    <a:p>
                      <a:pPr algn="l" fontAlgn="ctr"/>
                      <a:r>
                        <a:rPr lang="ru-RU" sz="1000" u="none" strike="noStrike">
                          <a:effectLst/>
                        </a:rPr>
                        <a:t>Уточнить элементы проблемы</a:t>
                      </a:r>
                      <a:endParaRPr lang="ru-RU" sz="1000" b="0" i="0" u="none" strike="noStrike">
                        <a:effectLst/>
                        <a:latin typeface="Century" panose="02040604050505020304" pitchFamily="18" charset="0"/>
                      </a:endParaRPr>
                    </a:p>
                  </a:txBody>
                  <a:tcPr marL="2508" marR="2508" marT="2508" marB="0" anchor="ctr"/>
                </a:tc>
                <a:tc gridSpan="3">
                  <a:txBody>
                    <a:bodyPr/>
                    <a:lstStyle/>
                    <a:p>
                      <a:r>
                        <a:rPr lang="ru-RU" sz="1000" u="none" strike="noStrike">
                          <a:effectLst/>
                        </a:rPr>
                        <a:t>Уточнение - углубление в исследование конкретного элемента</a:t>
                      </a:r>
                      <a:endParaRPr lang="ru-RU"/>
                    </a:p>
                  </a:txBody>
                  <a:tcPr marL="2508" marR="2508" marT="2508" marB="0" anchor="ctr"/>
                </a:tc>
                <a:tc hMerge="1">
                  <a:txBody>
                    <a:bodyPr/>
                    <a:lstStyle/>
                    <a:p>
                      <a:endParaRPr lang="ru-RU"/>
                    </a:p>
                  </a:txBody>
                  <a:tcPr/>
                </a:tc>
                <a:tc hMerge="1">
                  <a:txBody>
                    <a:bodyPr/>
                    <a:lstStyle/>
                    <a:p>
                      <a:pPr algn="l" fontAlgn="ctr"/>
                      <a:r>
                        <a:rPr lang="ru-RU" sz="1000" u="none" strike="noStrike">
                          <a:effectLst/>
                        </a:rPr>
                        <a:t>Уточнение - углубление в исследование конкретного элемента</a:t>
                      </a:r>
                      <a:endParaRPr lang="ru-RU" sz="1000" b="1"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3573791308"/>
                  </a:ext>
                </a:extLst>
              </a:tr>
              <a:tr h="277801">
                <a:tc vMerge="1">
                  <a:txBody>
                    <a:bodyPr/>
                    <a:lstStyle/>
                    <a:p>
                      <a:endParaRPr lang="ru-RU"/>
                    </a:p>
                  </a:txBody>
                  <a:tcPr/>
                </a:tc>
                <a:tc gridSpan="2">
                  <a:txBody>
                    <a:bodyPr/>
                    <a:lstStyle/>
                    <a:p>
                      <a:r>
                        <a:rPr lang="ru-RU" sz="1000" u="none" strike="noStrike" dirty="0">
                          <a:effectLst/>
                        </a:rPr>
                        <a:t>Исследовать проблему</a:t>
                      </a:r>
                      <a:endParaRPr lang="ru-RU" dirty="0"/>
                    </a:p>
                  </a:txBody>
                  <a:tcPr marL="2508" marR="2508" marT="2508" marB="0" anchor="ctr"/>
                </a:tc>
                <a:tc hMerge="1">
                  <a:txBody>
                    <a:bodyPr/>
                    <a:lstStyle/>
                    <a:p>
                      <a:pPr algn="l" fontAlgn="ctr"/>
                      <a:r>
                        <a:rPr lang="ru-RU" sz="1000" u="none" strike="noStrike">
                          <a:effectLst/>
                        </a:rPr>
                        <a:t>Исследовать порблему</a:t>
                      </a:r>
                      <a:endParaRPr lang="ru-RU" sz="1000" b="0" i="0" u="none" strike="noStrike">
                        <a:effectLst/>
                        <a:latin typeface="Century" panose="02040604050505020304" pitchFamily="18" charset="0"/>
                      </a:endParaRPr>
                    </a:p>
                  </a:txBody>
                  <a:tcPr marL="2508" marR="2508" marT="2508" marB="0" anchor="ctr"/>
                </a:tc>
                <a:tc gridSpan="3">
                  <a:txBody>
                    <a:bodyPr/>
                    <a:lstStyle/>
                    <a:p>
                      <a:r>
                        <a:rPr lang="ru-RU" sz="1000" u="none" strike="noStrike" dirty="0">
                          <a:effectLst/>
                        </a:rPr>
                        <a:t>Исследование - техники, которые помогают сформулировать мысль, структурировать её</a:t>
                      </a:r>
                      <a:endParaRPr lang="ru-RU" dirty="0"/>
                    </a:p>
                  </a:txBody>
                  <a:tcPr marL="2508" marR="2508" marT="2508" marB="0" anchor="ctr"/>
                </a:tc>
                <a:tc hMerge="1">
                  <a:txBody>
                    <a:bodyPr/>
                    <a:lstStyle/>
                    <a:p>
                      <a:endParaRPr lang="ru-RU"/>
                    </a:p>
                  </a:txBody>
                  <a:tcPr/>
                </a:tc>
                <a:tc hMerge="1">
                  <a:txBody>
                    <a:bodyPr/>
                    <a:lstStyle/>
                    <a:p>
                      <a:pPr algn="l" fontAlgn="ctr"/>
                      <a:r>
                        <a:rPr lang="ru-RU" sz="1000" u="none" strike="noStrike">
                          <a:effectLst/>
                        </a:rPr>
                        <a:t>Исследование - техники, которые помогают сформулировать мысль, структурировать её</a:t>
                      </a:r>
                      <a:endParaRPr lang="ru-RU" sz="1000" b="1"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1350355467"/>
                  </a:ext>
                </a:extLst>
              </a:tr>
              <a:tr h="98655">
                <a:tc gridSpan="6">
                  <a:txBody>
                    <a:bodyPr/>
                    <a:lstStyle/>
                    <a:p>
                      <a:pPr algn="ctr" fontAlgn="ctr"/>
                      <a:r>
                        <a:rPr lang="ru-RU" sz="1200" u="none" strike="noStrike">
                          <a:effectLst/>
                        </a:rPr>
                        <a:t>3. ЗАКЛЮЧЕНИЕ ПСИХОТЕРАПЕВТИЧЕСКОГО ДОГОВОРА (КОНТРАКТА)</a:t>
                      </a:r>
                      <a:endParaRPr lang="ru-RU" sz="1200" b="1" i="0" u="none" strike="noStrike">
                        <a:effectLst/>
                        <a:latin typeface="Century" panose="02040604050505020304" pitchFamily="18" charset="0"/>
                      </a:endParaRPr>
                    </a:p>
                  </a:txBody>
                  <a:tcPr marL="2508" marR="2508" marT="2508"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444762835"/>
                  </a:ext>
                </a:extLst>
              </a:tr>
              <a:tr h="151084">
                <a:tc rowSpan="3">
                  <a:txBody>
                    <a:bodyPr/>
                    <a:lstStyle/>
                    <a:p>
                      <a:pPr algn="l" fontAlgn="ctr"/>
                      <a:r>
                        <a:rPr lang="ru-RU" sz="1200" u="none" strike="noStrike" dirty="0">
                          <a:effectLst/>
                        </a:rPr>
                        <a:t>Зафиксировать</a:t>
                      </a:r>
                      <a:br>
                        <a:rPr lang="ru-RU" sz="1200" u="none" strike="noStrike" dirty="0">
                          <a:effectLst/>
                        </a:rPr>
                      </a:br>
                      <a:r>
                        <a:rPr lang="ru-RU" sz="1200" u="none" strike="noStrike" dirty="0">
                          <a:effectLst/>
                        </a:rPr>
                        <a:t> результат исповеди</a:t>
                      </a:r>
                      <a:endParaRPr lang="ru-RU" sz="1200" b="0" i="0" u="none" strike="noStrike" dirty="0">
                        <a:effectLst/>
                        <a:latin typeface="Century" panose="02040604050505020304" pitchFamily="18" charset="0"/>
                      </a:endParaRPr>
                    </a:p>
                  </a:txBody>
                  <a:tcPr marL="2508" marR="2508" marT="2508" marB="0" anchor="ctr"/>
                </a:tc>
                <a:tc gridSpan="2">
                  <a:txBody>
                    <a:bodyPr/>
                    <a:lstStyle/>
                    <a:p>
                      <a:pPr algn="l" fontAlgn="ctr"/>
                      <a:r>
                        <a:rPr lang="ru-RU" sz="1000" u="none" strike="noStrike">
                          <a:effectLst/>
                        </a:rPr>
                        <a:t>Переформулировать порблему в задачу</a:t>
                      </a:r>
                      <a:endParaRPr lang="ru-RU" sz="1000" b="0" i="0" u="none" strike="noStrike">
                        <a:effectLst/>
                        <a:latin typeface="Century" panose="02040604050505020304" pitchFamily="18" charset="0"/>
                      </a:endParaRPr>
                    </a:p>
                  </a:txBody>
                  <a:tcPr marL="2508" marR="2508" marT="2508" marB="0" anchor="ctr"/>
                </a:tc>
                <a:tc hMerge="1">
                  <a:txBody>
                    <a:bodyPr/>
                    <a:lstStyle/>
                    <a:p>
                      <a:pPr algn="l" fontAlgn="ctr"/>
                      <a:r>
                        <a:rPr lang="ru-RU" sz="1000" u="none" strike="noStrike">
                          <a:effectLst/>
                        </a:rPr>
                        <a:t>Переформулировать порблему в задачу</a:t>
                      </a:r>
                      <a:endParaRPr lang="ru-RU" sz="1000" b="0" i="0" u="none" strike="noStrike">
                        <a:effectLst/>
                        <a:latin typeface="Century" panose="02040604050505020304" pitchFamily="18" charset="0"/>
                      </a:endParaRPr>
                    </a:p>
                  </a:txBody>
                  <a:tcPr marL="2508" marR="2508" marT="2508" marB="0" anchor="ctr"/>
                </a:tc>
                <a:tc rowSpan="3" gridSpan="3">
                  <a:txBody>
                    <a:bodyPr/>
                    <a:lstStyle/>
                    <a:p>
                      <a:pPr algn="l" fontAlgn="ctr"/>
                      <a:r>
                        <a:rPr lang="ru-RU" sz="1000" u="none" strike="noStrike" dirty="0">
                          <a:effectLst/>
                        </a:rPr>
                        <a:t>Чем я могу Вам помочь? </a:t>
                      </a:r>
                      <a:br>
                        <a:rPr lang="ru-RU" sz="1000" u="none" strike="noStrike" dirty="0">
                          <a:effectLst/>
                        </a:rPr>
                      </a:br>
                      <a:r>
                        <a:rPr lang="ru-RU" sz="1000" u="none" strike="noStrike" dirty="0">
                          <a:effectLst/>
                        </a:rPr>
                        <a:t>Надо вычленить важное, что именно определяет клиент.</a:t>
                      </a:r>
                      <a:br>
                        <a:rPr lang="ru-RU" sz="1000" u="none" strike="noStrike" dirty="0">
                          <a:effectLst/>
                        </a:rPr>
                      </a:br>
                      <a:r>
                        <a:rPr lang="ru-RU" sz="1000" u="none" strike="noStrike" dirty="0">
                          <a:effectLst/>
                        </a:rPr>
                        <a:t>Если клиенту сложно, можно предложить несколько вариантов.</a:t>
                      </a:r>
                      <a:br>
                        <a:rPr lang="ru-RU" sz="1000" u="none" strike="noStrike" dirty="0">
                          <a:effectLst/>
                        </a:rPr>
                      </a:br>
                      <a:r>
                        <a:rPr lang="ru-RU" sz="1000" u="none" strike="noStrike" dirty="0">
                          <a:effectLst/>
                        </a:rPr>
                        <a:t>Можно заранее договориться о количестве сессий.</a:t>
                      </a:r>
                      <a:br>
                        <a:rPr lang="ru-RU" sz="1000" u="none" strike="noStrike" dirty="0">
                          <a:effectLst/>
                        </a:rPr>
                      </a:br>
                      <a:endParaRPr lang="ru-RU" sz="1000" b="0" i="0" u="none" strike="noStrike" dirty="0">
                        <a:effectLst/>
                        <a:latin typeface="Century" panose="02040604050505020304" pitchFamily="18" charset="0"/>
                      </a:endParaRPr>
                    </a:p>
                  </a:txBody>
                  <a:tcPr marL="2508" marR="2508" marT="2508" marB="0" anchor="ctr"/>
                </a:tc>
                <a:tc rowSpan="3" hMerge="1">
                  <a:txBody>
                    <a:bodyPr/>
                    <a:lstStyle/>
                    <a:p>
                      <a:endParaRPr lang="ru-RU"/>
                    </a:p>
                  </a:txBody>
                  <a:tcPr/>
                </a:tc>
                <a:tc rowSpan="3" hMerge="1">
                  <a:txBody>
                    <a:bodyPr/>
                    <a:lstStyle/>
                    <a:p>
                      <a:pPr algn="l" fontAlgn="ctr"/>
                      <a:r>
                        <a:rPr lang="ru-RU" sz="1000" u="none" strike="noStrike">
                          <a:effectLst/>
                        </a:rPr>
                        <a:t>Чем я могу Вам помочь? </a:t>
                      </a:r>
                      <a:br>
                        <a:rPr lang="ru-RU" sz="1000" u="none" strike="noStrike">
                          <a:effectLst/>
                        </a:rPr>
                      </a:br>
                      <a:r>
                        <a:rPr lang="ru-RU" sz="1000" u="none" strike="noStrike">
                          <a:effectLst/>
                        </a:rPr>
                        <a:t>Надо вычленить важное, что именно определяет клиент.</a:t>
                      </a:r>
                      <a:br>
                        <a:rPr lang="ru-RU" sz="1000" u="none" strike="noStrike">
                          <a:effectLst/>
                        </a:rPr>
                      </a:br>
                      <a:r>
                        <a:rPr lang="ru-RU" sz="1000" u="none" strike="noStrike">
                          <a:effectLst/>
                        </a:rPr>
                        <a:t>Если клиенту сложно, можно предложить несколько вариантов.</a:t>
                      </a:r>
                      <a:br>
                        <a:rPr lang="ru-RU" sz="1000" u="none" strike="noStrike">
                          <a:effectLst/>
                        </a:rPr>
                      </a:br>
                      <a:r>
                        <a:rPr lang="ru-RU" sz="1000" u="none" strike="noStrike">
                          <a:effectLst/>
                        </a:rPr>
                        <a:t>Можно заранее договориться о количестве сессий.</a:t>
                      </a:r>
                      <a:br>
                        <a:rPr lang="ru-RU" sz="1000" u="none" strike="noStrike">
                          <a:effectLst/>
                        </a:rPr>
                      </a:br>
                      <a:endParaRPr lang="ru-RU" sz="1000" b="1"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3523721930"/>
                  </a:ext>
                </a:extLst>
              </a:tr>
              <a:tr h="151084">
                <a:tc vMerge="1">
                  <a:txBody>
                    <a:bodyPr/>
                    <a:lstStyle/>
                    <a:p>
                      <a:endParaRPr lang="ru-RU"/>
                    </a:p>
                  </a:txBody>
                  <a:tcPr/>
                </a:tc>
                <a:tc gridSpan="2">
                  <a:txBody>
                    <a:bodyPr/>
                    <a:lstStyle/>
                    <a:p>
                      <a:r>
                        <a:rPr lang="ru-RU" sz="1000" u="none" strike="noStrike">
                          <a:effectLst/>
                        </a:rPr>
                        <a:t>Оценить результативность консультации</a:t>
                      </a:r>
                      <a:endParaRPr lang="ru-RU"/>
                    </a:p>
                  </a:txBody>
                  <a:tcPr marL="2508" marR="2508" marT="2508" marB="0" anchor="ctr"/>
                </a:tc>
                <a:tc hMerge="1">
                  <a:txBody>
                    <a:bodyPr/>
                    <a:lstStyle/>
                    <a:p>
                      <a:pPr algn="l" fontAlgn="ctr"/>
                      <a:r>
                        <a:rPr lang="ru-RU" sz="1000" u="none" strike="noStrike">
                          <a:effectLst/>
                        </a:rPr>
                        <a:t>Оценить результативность консультации</a:t>
                      </a:r>
                      <a:endParaRPr lang="ru-RU" sz="1000" b="0" i="0" u="none" strike="noStrike">
                        <a:effectLst/>
                        <a:latin typeface="Century" panose="02040604050505020304" pitchFamily="18" charset="0"/>
                      </a:endParaRPr>
                    </a:p>
                  </a:txBody>
                  <a:tcPr marL="2508" marR="2508" marT="2508" marB="0" anchor="ctr"/>
                </a:tc>
                <a:tc gridSpan="3" vMerge="1">
                  <a:txBody>
                    <a:bodyPr/>
                    <a:lstStyle/>
                    <a:p>
                      <a:endParaRPr lang="ru-RU"/>
                    </a:p>
                  </a:txBody>
                  <a:tcPr marL="2508" marR="2508" marT="2508" marB="0" anchor="ctr"/>
                </a:tc>
                <a:tc hMerge="1" vMerge="1">
                  <a:txBody>
                    <a:bodyPr/>
                    <a:lstStyle/>
                    <a:p>
                      <a:endParaRPr lang="ru-RU"/>
                    </a:p>
                  </a:txBody>
                  <a:tcPr/>
                </a:tc>
                <a:tc hMerge="1" vMerge="1">
                  <a:txBody>
                    <a:bodyPr/>
                    <a:lstStyle/>
                    <a:p>
                      <a:endParaRPr lang="ru-RU"/>
                    </a:p>
                  </a:txBody>
                  <a:tcPr/>
                </a:tc>
                <a:extLst>
                  <a:ext uri="{0D108BD9-81ED-4DB2-BD59-A6C34878D82A}">
                    <a16:rowId xmlns:a16="http://schemas.microsoft.com/office/drawing/2014/main" val="1646734565"/>
                  </a:ext>
                </a:extLst>
              </a:tr>
              <a:tr h="247583">
                <a:tc vMerge="1">
                  <a:txBody>
                    <a:bodyPr/>
                    <a:lstStyle/>
                    <a:p>
                      <a:endParaRPr lang="ru-RU"/>
                    </a:p>
                  </a:txBody>
                  <a:tcPr/>
                </a:tc>
                <a:tc gridSpan="2">
                  <a:txBody>
                    <a:bodyPr/>
                    <a:lstStyle/>
                    <a:p>
                      <a:r>
                        <a:rPr lang="ru-RU" sz="1000" u="none" strike="noStrike" dirty="0">
                          <a:effectLst/>
                        </a:rPr>
                        <a:t>Сузить проблему, </a:t>
                      </a:r>
                      <a:br>
                        <a:rPr lang="ru-RU" sz="1000" u="none" strike="noStrike" dirty="0">
                          <a:effectLst/>
                        </a:rPr>
                      </a:br>
                      <a:r>
                        <a:rPr lang="ru-RU" sz="1000" u="none" strike="noStrike" dirty="0">
                          <a:effectLst/>
                        </a:rPr>
                        <a:t>сконцентрировать на конкретном случае</a:t>
                      </a:r>
                      <a:endParaRPr lang="ru-RU" dirty="0"/>
                    </a:p>
                  </a:txBody>
                  <a:tcPr marL="2508" marR="2508" marT="2508" marB="0" anchor="ctr"/>
                </a:tc>
                <a:tc hMerge="1">
                  <a:txBody>
                    <a:bodyPr/>
                    <a:lstStyle/>
                    <a:p>
                      <a:pPr algn="l" fontAlgn="ctr"/>
                      <a:r>
                        <a:rPr lang="ru-RU" sz="1000" u="none" strike="noStrike">
                          <a:effectLst/>
                        </a:rPr>
                        <a:t>Сузить проблему, </a:t>
                      </a:r>
                      <a:br>
                        <a:rPr lang="ru-RU" sz="1000" u="none" strike="noStrike">
                          <a:effectLst/>
                        </a:rPr>
                      </a:br>
                      <a:r>
                        <a:rPr lang="ru-RU" sz="1000" u="none" strike="noStrike">
                          <a:effectLst/>
                        </a:rPr>
                        <a:t>сконцентрировать на конкретном случае</a:t>
                      </a:r>
                      <a:endParaRPr lang="ru-RU" sz="1000" b="0" i="0" u="none" strike="noStrike">
                        <a:effectLst/>
                        <a:latin typeface="Century" panose="02040604050505020304" pitchFamily="18" charset="0"/>
                      </a:endParaRPr>
                    </a:p>
                  </a:txBody>
                  <a:tcPr marL="2508" marR="2508" marT="2508" marB="0" anchor="ctr"/>
                </a:tc>
                <a:tc gridSpan="3" vMerge="1">
                  <a:txBody>
                    <a:bodyPr/>
                    <a:lstStyle/>
                    <a:p>
                      <a:endParaRPr lang="ru-RU" dirty="0"/>
                    </a:p>
                  </a:txBody>
                  <a:tcPr marL="2508" marR="2508" marT="2508" marB="0" anchor="ctr"/>
                </a:tc>
                <a:tc hMerge="1" vMerge="1">
                  <a:txBody>
                    <a:bodyPr/>
                    <a:lstStyle/>
                    <a:p>
                      <a:endParaRPr lang="ru-RU"/>
                    </a:p>
                  </a:txBody>
                  <a:tcPr/>
                </a:tc>
                <a:tc hMerge="1" vMerge="1">
                  <a:txBody>
                    <a:bodyPr/>
                    <a:lstStyle/>
                    <a:p>
                      <a:endParaRPr lang="ru-RU"/>
                    </a:p>
                  </a:txBody>
                  <a:tcPr/>
                </a:tc>
                <a:extLst>
                  <a:ext uri="{0D108BD9-81ED-4DB2-BD59-A6C34878D82A}">
                    <a16:rowId xmlns:a16="http://schemas.microsoft.com/office/drawing/2014/main" val="242095043"/>
                  </a:ext>
                </a:extLst>
              </a:tr>
              <a:tr h="98655">
                <a:tc gridSpan="6">
                  <a:txBody>
                    <a:bodyPr/>
                    <a:lstStyle/>
                    <a:p>
                      <a:pPr algn="ctr" fontAlgn="ctr"/>
                      <a:r>
                        <a:rPr lang="ru-RU" sz="1200" u="none" strike="noStrike">
                          <a:effectLst/>
                        </a:rPr>
                        <a:t>4. ПСИХОКОРРЕКЦИОННЫЙ ЭТАП</a:t>
                      </a:r>
                      <a:endParaRPr lang="ru-RU" sz="1200" b="1" i="0" u="none" strike="noStrike">
                        <a:effectLst/>
                        <a:latin typeface="Century" panose="02040604050505020304" pitchFamily="18" charset="0"/>
                      </a:endParaRPr>
                    </a:p>
                  </a:txBody>
                  <a:tcPr marL="2508" marR="2508" marT="2508"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521293108"/>
                  </a:ext>
                </a:extLst>
              </a:tr>
              <a:tr h="1407526">
                <a:tc>
                  <a:txBody>
                    <a:bodyPr/>
                    <a:lstStyle/>
                    <a:p>
                      <a:pPr algn="l" fontAlgn="ctr"/>
                      <a:r>
                        <a:rPr lang="ru-RU" sz="1200" u="none" strike="noStrike" dirty="0">
                          <a:effectLst/>
                        </a:rPr>
                        <a:t>Осуществить психокоррекцию</a:t>
                      </a:r>
                      <a:endParaRPr lang="ru-RU" sz="1200" b="0" i="0" u="none" strike="noStrike" dirty="0">
                        <a:effectLst/>
                        <a:latin typeface="Century" panose="02040604050505020304" pitchFamily="18" charset="0"/>
                      </a:endParaRPr>
                    </a:p>
                  </a:txBody>
                  <a:tcPr marL="2508" marR="2508" marT="2508" marB="0" anchor="ctr"/>
                </a:tc>
                <a:tc gridSpan="3">
                  <a:txBody>
                    <a:bodyPr/>
                    <a:lstStyle/>
                    <a:p>
                      <a:pPr algn="l" fontAlgn="ctr"/>
                      <a:r>
                        <a:rPr lang="ru-RU" sz="1000" u="none" strike="noStrike" dirty="0">
                          <a:effectLst/>
                        </a:rPr>
                        <a:t>Осуществить изменение негативных состояний, актуализировать ресурсы человека, помочь увидеть новую возможность</a:t>
                      </a:r>
                      <a:endParaRPr lang="ru-RU" sz="1000" b="0" i="0" u="none" strike="noStrike" dirty="0">
                        <a:effectLst/>
                        <a:latin typeface="Century" panose="02040604050505020304" pitchFamily="18" charset="0"/>
                      </a:endParaRPr>
                    </a:p>
                  </a:txBody>
                  <a:tcPr marL="2508" marR="2508" marT="2508" marB="0" anchor="ctr"/>
                </a:tc>
                <a:tc hMerge="1">
                  <a:txBody>
                    <a:bodyPr/>
                    <a:lstStyle/>
                    <a:p>
                      <a:pPr algn="l" fontAlgn="ctr"/>
                      <a:r>
                        <a:rPr lang="ru-RU" sz="1000" u="none" strike="noStrike">
                          <a:effectLst/>
                        </a:rPr>
                        <a:t>Осуществить изменение негативных состтояний, актуализировать ресурсы человека, помочь увидеть новую возможность</a:t>
                      </a:r>
                      <a:endParaRPr lang="ru-RU" sz="1000" b="0" i="0" u="none" strike="noStrike">
                        <a:effectLst/>
                        <a:latin typeface="Century" panose="02040604050505020304" pitchFamily="18" charset="0"/>
                      </a:endParaRPr>
                    </a:p>
                  </a:txBody>
                  <a:tcPr marL="2508" marR="2508" marT="2508" marB="0" anchor="ctr"/>
                </a:tc>
                <a:tc hMerge="1">
                  <a:txBody>
                    <a:bodyPr/>
                    <a:lstStyle/>
                    <a:p>
                      <a:pPr algn="l" fontAlgn="ctr"/>
                      <a:r>
                        <a:rPr lang="ru-RU" sz="1000" u="none" strike="noStrike" dirty="0">
                          <a:effectLst/>
                        </a:rPr>
                        <a:t>Диагностические методы - часто используются с учащимися;</a:t>
                      </a:r>
                      <a:br>
                        <a:rPr lang="ru-RU" sz="1000" u="none" strike="noStrike" dirty="0">
                          <a:effectLst/>
                        </a:rPr>
                      </a:br>
                      <a:r>
                        <a:rPr lang="ru-RU" sz="1000" u="none" strike="noStrike" dirty="0">
                          <a:effectLst/>
                        </a:rPr>
                        <a:t>Информирование -  когда необходимо предоставить человеку психологические знания;</a:t>
                      </a:r>
                      <a:br>
                        <a:rPr lang="ru-RU" sz="1000" u="none" strike="noStrike" dirty="0">
                          <a:effectLst/>
                        </a:rPr>
                      </a:br>
                      <a:r>
                        <a:rPr lang="ru-RU" sz="1000" u="none" strike="noStrike" dirty="0">
                          <a:effectLst/>
                        </a:rPr>
                        <a:t>Базовый подход работы психолога - гуманистический.</a:t>
                      </a:r>
                      <a:br>
                        <a:rPr lang="ru-RU" sz="1000" u="none" strike="noStrike" dirty="0">
                          <a:effectLst/>
                        </a:rPr>
                      </a:br>
                      <a:r>
                        <a:rPr lang="ru-RU" sz="1000" u="none" strike="noStrike" dirty="0">
                          <a:effectLst/>
                        </a:rPr>
                        <a:t>На этом этапе психолог ПОМОГАЕТ решить проблему, клиенту,</a:t>
                      </a:r>
                      <a:br>
                        <a:rPr lang="ru-RU" sz="1000" u="none" strike="noStrike" dirty="0">
                          <a:effectLst/>
                        </a:rPr>
                      </a:br>
                      <a:r>
                        <a:rPr lang="ru-RU" sz="1000" u="none" strike="noStrike" dirty="0">
                          <a:effectLst/>
                        </a:rPr>
                        <a:t> которую он разрешает САМОСТОЯТЕЛЬНО.</a:t>
                      </a:r>
                      <a:br>
                        <a:rPr lang="ru-RU" sz="1000" u="none" strike="noStrike" dirty="0">
                          <a:effectLst/>
                        </a:rPr>
                      </a:br>
                      <a:r>
                        <a:rPr lang="ru-RU" sz="1000" u="sng" strike="noStrike" dirty="0">
                          <a:effectLst/>
                        </a:rPr>
                        <a:t>Критерии эффективной работы:</a:t>
                      </a:r>
                      <a:r>
                        <a:rPr lang="ru-RU" sz="1000" u="none" strike="noStrike" dirty="0">
                          <a:effectLst/>
                        </a:rPr>
                        <a:t/>
                      </a:r>
                      <a:br>
                        <a:rPr lang="ru-RU" sz="1000" u="none" strike="noStrike" dirty="0">
                          <a:effectLst/>
                        </a:rPr>
                      </a:br>
                      <a:r>
                        <a:rPr lang="ru-RU" sz="1000" u="none" strike="noStrike" dirty="0">
                          <a:effectLst/>
                        </a:rPr>
                        <a:t>1) Изменение направленности личности;</a:t>
                      </a:r>
                      <a:br>
                        <a:rPr lang="ru-RU" sz="1000" u="none" strike="noStrike" dirty="0">
                          <a:effectLst/>
                        </a:rPr>
                      </a:br>
                      <a:r>
                        <a:rPr lang="ru-RU" sz="1000" u="none" strike="noStrike" dirty="0">
                          <a:effectLst/>
                        </a:rPr>
                        <a:t>2) Объективные невербальные показатели (блеск в глазах);</a:t>
                      </a:r>
                      <a:br>
                        <a:rPr lang="ru-RU" sz="1000" u="none" strike="noStrike" dirty="0">
                          <a:effectLst/>
                        </a:rPr>
                      </a:br>
                      <a:r>
                        <a:rPr lang="ru-RU" sz="1000" u="none" strike="noStrike" dirty="0">
                          <a:effectLst/>
                        </a:rPr>
                        <a:t>3) Подтверждение того, что психолог ответил на вопросы, которые задавались на предыдущем этапе;</a:t>
                      </a:r>
                      <a:br>
                        <a:rPr lang="ru-RU" sz="1000" u="none" strike="noStrike" dirty="0">
                          <a:effectLst/>
                        </a:rPr>
                      </a:br>
                      <a:r>
                        <a:rPr lang="ru-RU" sz="1000" u="none" strike="noStrike" dirty="0">
                          <a:effectLst/>
                        </a:rPr>
                        <a:t>4) Профессиональная рефлексия и осознание того, что сделали все правильно, в одной модальности.</a:t>
                      </a:r>
                      <a:endParaRPr lang="ru-RU" sz="1000" b="0" i="0" u="none" strike="noStrike" dirty="0">
                        <a:effectLst/>
                        <a:latin typeface="Century" panose="02040604050505020304" pitchFamily="18" charset="0"/>
                      </a:endParaRPr>
                    </a:p>
                  </a:txBody>
                  <a:tcPr marL="2508" marR="2508" marT="2508" marB="0" anchor="b"/>
                </a:tc>
                <a:tc gridSpan="2">
                  <a:txBody>
                    <a:bodyPr/>
                    <a:lstStyle/>
                    <a:p>
                      <a:r>
                        <a:rPr lang="ru-RU" sz="1000" u="none" strike="noStrike" dirty="0">
                          <a:effectLst/>
                        </a:rPr>
                        <a:t>Диагностические методы - часто используются с учащимися;</a:t>
                      </a:r>
                      <a:br>
                        <a:rPr lang="ru-RU" sz="1000" u="none" strike="noStrike" dirty="0">
                          <a:effectLst/>
                        </a:rPr>
                      </a:br>
                      <a:r>
                        <a:rPr lang="ru-RU" sz="1000" u="none" strike="noStrike" dirty="0">
                          <a:effectLst/>
                        </a:rPr>
                        <a:t>Информирование -  когда необходимо предоставить человеку психологические знания;</a:t>
                      </a:r>
                      <a:br>
                        <a:rPr lang="ru-RU" sz="1000" u="none" strike="noStrike" dirty="0">
                          <a:effectLst/>
                        </a:rPr>
                      </a:br>
                      <a:r>
                        <a:rPr lang="ru-RU" sz="1000" u="none" strike="noStrike" dirty="0">
                          <a:effectLst/>
                        </a:rPr>
                        <a:t>Базовый подход работы психолога - гуманистический.</a:t>
                      </a:r>
                      <a:br>
                        <a:rPr lang="ru-RU" sz="1000" u="none" strike="noStrike" dirty="0">
                          <a:effectLst/>
                        </a:rPr>
                      </a:br>
                      <a:r>
                        <a:rPr lang="ru-RU" sz="1000" u="none" strike="noStrike" dirty="0">
                          <a:effectLst/>
                        </a:rPr>
                        <a:t>На этом этапе психолог ПОМОГАЕТ решить проблему, клиенту,</a:t>
                      </a:r>
                      <a:br>
                        <a:rPr lang="ru-RU" sz="1000" u="none" strike="noStrike" dirty="0">
                          <a:effectLst/>
                        </a:rPr>
                      </a:br>
                      <a:r>
                        <a:rPr lang="ru-RU" sz="1000" u="none" strike="noStrike" dirty="0">
                          <a:effectLst/>
                        </a:rPr>
                        <a:t> которую он разрешает САМОСТОЯТЕЛЬНО.</a:t>
                      </a:r>
                      <a:br>
                        <a:rPr lang="ru-RU" sz="1000" u="none" strike="noStrike" dirty="0">
                          <a:effectLst/>
                        </a:rPr>
                      </a:br>
                      <a:r>
                        <a:rPr lang="ru-RU" sz="1000" u="sng" strike="noStrike" dirty="0">
                          <a:effectLst/>
                        </a:rPr>
                        <a:t>Критерии эффективной работы:</a:t>
                      </a:r>
                      <a:r>
                        <a:rPr lang="ru-RU" sz="1000" u="none" strike="noStrike" dirty="0">
                          <a:effectLst/>
                        </a:rPr>
                        <a:t/>
                      </a:r>
                      <a:br>
                        <a:rPr lang="ru-RU" sz="1000" u="none" strike="noStrike" dirty="0">
                          <a:effectLst/>
                        </a:rPr>
                      </a:br>
                      <a:r>
                        <a:rPr lang="ru-RU" sz="1000" u="none" strike="noStrike" dirty="0">
                          <a:effectLst/>
                        </a:rPr>
                        <a:t>1) Изменение направленности личности;</a:t>
                      </a:r>
                      <a:br>
                        <a:rPr lang="ru-RU" sz="1000" u="none" strike="noStrike" dirty="0">
                          <a:effectLst/>
                        </a:rPr>
                      </a:br>
                      <a:r>
                        <a:rPr lang="ru-RU" sz="1000" u="none" strike="noStrike" dirty="0">
                          <a:effectLst/>
                        </a:rPr>
                        <a:t>2) Объективные невербальные показатели (блеск в глазах);</a:t>
                      </a:r>
                      <a:br>
                        <a:rPr lang="ru-RU" sz="1000" u="none" strike="noStrike" dirty="0">
                          <a:effectLst/>
                        </a:rPr>
                      </a:br>
                      <a:r>
                        <a:rPr lang="ru-RU" sz="1000" u="none" strike="noStrike" dirty="0">
                          <a:effectLst/>
                        </a:rPr>
                        <a:t>3) Подтверждение того, что психолог ответил на вопросы, которые задавались на предыдущем этапе;</a:t>
                      </a:r>
                      <a:br>
                        <a:rPr lang="ru-RU" sz="1000" u="none" strike="noStrike" dirty="0">
                          <a:effectLst/>
                        </a:rPr>
                      </a:br>
                      <a:r>
                        <a:rPr lang="ru-RU" sz="1000" u="none" strike="noStrike" dirty="0">
                          <a:effectLst/>
                        </a:rPr>
                        <a:t>4) Профессиональная рефлексия и осознание того, что сделали все правильно, в одной модальности.</a:t>
                      </a:r>
                      <a:endParaRPr lang="ru-RU" dirty="0"/>
                    </a:p>
                  </a:txBody>
                  <a:tcPr marL="2508" marR="2508" marT="2508" marB="0" anchor="b"/>
                </a:tc>
                <a:tc hMerge="1">
                  <a:txBody>
                    <a:bodyPr/>
                    <a:lstStyle/>
                    <a:p>
                      <a:pPr algn="l" fontAlgn="b"/>
                      <a:r>
                        <a:rPr lang="ru-RU" sz="1000" u="none" strike="noStrike">
                          <a:effectLst/>
                        </a:rPr>
                        <a:t>Диагностические методы - часто используются с учащимися;</a:t>
                      </a:r>
                      <a:br>
                        <a:rPr lang="ru-RU" sz="1000" u="none" strike="noStrike">
                          <a:effectLst/>
                        </a:rPr>
                      </a:br>
                      <a:r>
                        <a:rPr lang="ru-RU" sz="1000" u="none" strike="noStrike">
                          <a:effectLst/>
                        </a:rPr>
                        <a:t>Информирование -  когда необходимо предоставить человеку психологические знания;</a:t>
                      </a:r>
                      <a:br>
                        <a:rPr lang="ru-RU" sz="1000" u="none" strike="noStrike">
                          <a:effectLst/>
                        </a:rPr>
                      </a:br>
                      <a:r>
                        <a:rPr lang="ru-RU" sz="1000" u="none" strike="noStrike">
                          <a:effectLst/>
                        </a:rPr>
                        <a:t>Базовый подход работы психолога - гуманистический.</a:t>
                      </a:r>
                      <a:br>
                        <a:rPr lang="ru-RU" sz="1000" u="none" strike="noStrike">
                          <a:effectLst/>
                        </a:rPr>
                      </a:br>
                      <a:r>
                        <a:rPr lang="ru-RU" sz="1000" u="none" strike="noStrike">
                          <a:effectLst/>
                        </a:rPr>
                        <a:t>На этом этапе психолог ПОМОГАЕТ решить проблему, клиенту,</a:t>
                      </a:r>
                      <a:br>
                        <a:rPr lang="ru-RU" sz="1000" u="none" strike="noStrike">
                          <a:effectLst/>
                        </a:rPr>
                      </a:br>
                      <a:r>
                        <a:rPr lang="ru-RU" sz="1000" u="none" strike="noStrike">
                          <a:effectLst/>
                        </a:rPr>
                        <a:t> которую он разрешает САМОСТОЯТЕЛЬНО.</a:t>
                      </a:r>
                      <a:br>
                        <a:rPr lang="ru-RU" sz="1000" u="none" strike="noStrike">
                          <a:effectLst/>
                        </a:rPr>
                      </a:br>
                      <a:r>
                        <a:rPr lang="ru-RU" sz="1000" u="sng" strike="noStrike">
                          <a:effectLst/>
                        </a:rPr>
                        <a:t>Критерии эффективной работы:</a:t>
                      </a:r>
                      <a:r>
                        <a:rPr lang="ru-RU" sz="1000" u="none" strike="noStrike">
                          <a:effectLst/>
                        </a:rPr>
                        <a:t/>
                      </a:r>
                      <a:br>
                        <a:rPr lang="ru-RU" sz="1000" u="none" strike="noStrike">
                          <a:effectLst/>
                        </a:rPr>
                      </a:br>
                      <a:r>
                        <a:rPr lang="ru-RU" sz="1000" u="none" strike="noStrike">
                          <a:effectLst/>
                        </a:rPr>
                        <a:t>1) Изменение направленности личности;</a:t>
                      </a:r>
                      <a:br>
                        <a:rPr lang="ru-RU" sz="1000" u="none" strike="noStrike">
                          <a:effectLst/>
                        </a:rPr>
                      </a:br>
                      <a:r>
                        <a:rPr lang="ru-RU" sz="1000" u="none" strike="noStrike">
                          <a:effectLst/>
                        </a:rPr>
                        <a:t>2) Объективные невербальные показатели (блеск в глазах);</a:t>
                      </a:r>
                      <a:br>
                        <a:rPr lang="ru-RU" sz="1000" u="none" strike="noStrike">
                          <a:effectLst/>
                        </a:rPr>
                      </a:br>
                      <a:r>
                        <a:rPr lang="ru-RU" sz="1000" u="none" strike="noStrike">
                          <a:effectLst/>
                        </a:rPr>
                        <a:t>3) Подтверждение того, что психолог ответил на вопросы, которые задавались на предыдущем этапе;</a:t>
                      </a:r>
                      <a:br>
                        <a:rPr lang="ru-RU" sz="1000" u="none" strike="noStrike">
                          <a:effectLst/>
                        </a:rPr>
                      </a:br>
                      <a:r>
                        <a:rPr lang="ru-RU" sz="1000" u="none" strike="noStrike">
                          <a:effectLst/>
                        </a:rPr>
                        <a:t>4) Профессиональная рефлексия и осознание того, что сделали все правильно, в одной модальности.</a:t>
                      </a:r>
                      <a:endParaRPr lang="ru-RU" sz="1000" b="1" i="0" u="none" strike="noStrike">
                        <a:effectLst/>
                        <a:latin typeface="Century" panose="02040604050505020304" pitchFamily="18" charset="0"/>
                      </a:endParaRPr>
                    </a:p>
                  </a:txBody>
                  <a:tcPr marL="2508" marR="2508" marT="2508" marB="0" anchor="b"/>
                </a:tc>
                <a:extLst>
                  <a:ext uri="{0D108BD9-81ED-4DB2-BD59-A6C34878D82A}">
                    <a16:rowId xmlns:a16="http://schemas.microsoft.com/office/drawing/2014/main" val="2636826048"/>
                  </a:ext>
                </a:extLst>
              </a:tr>
              <a:tr h="98655">
                <a:tc gridSpan="6">
                  <a:txBody>
                    <a:bodyPr/>
                    <a:lstStyle/>
                    <a:p>
                      <a:pPr algn="ctr" fontAlgn="ctr"/>
                      <a:r>
                        <a:rPr lang="ru-RU" sz="1200" u="none" strike="noStrike" dirty="0">
                          <a:effectLst/>
                        </a:rPr>
                        <a:t>5. ЗАКЛЮЧИТЕЛЬНЫЙ ЭТАП</a:t>
                      </a:r>
                      <a:endParaRPr lang="ru-RU" sz="1200" b="1" i="0" u="none" strike="noStrike" dirty="0">
                        <a:effectLst/>
                        <a:latin typeface="Century" panose="02040604050505020304" pitchFamily="18" charset="0"/>
                      </a:endParaRPr>
                    </a:p>
                  </a:txBody>
                  <a:tcPr marL="2508" marR="2508" marT="2508"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203880464"/>
                  </a:ext>
                </a:extLst>
              </a:tr>
              <a:tr h="311917">
                <a:tc rowSpan="5">
                  <a:txBody>
                    <a:bodyPr/>
                    <a:lstStyle/>
                    <a:p>
                      <a:pPr algn="l" fontAlgn="ctr"/>
                      <a:r>
                        <a:rPr lang="ru-RU" sz="1200" u="none" strike="noStrike" dirty="0">
                          <a:effectLst/>
                        </a:rPr>
                        <a:t>Завершить консультационный процесс, отсоединиться от клиента </a:t>
                      </a:r>
                      <a:endParaRPr lang="ru-RU" sz="1200" b="0" i="0" u="none" strike="noStrike" dirty="0">
                        <a:effectLst/>
                        <a:latin typeface="Century" panose="02040604050505020304" pitchFamily="18" charset="0"/>
                      </a:endParaRPr>
                    </a:p>
                  </a:txBody>
                  <a:tcPr marL="2508" marR="2508" marT="2508" marB="0" anchor="ctr"/>
                </a:tc>
                <a:tc gridSpan="3">
                  <a:txBody>
                    <a:bodyPr/>
                    <a:lstStyle/>
                    <a:p>
                      <a:pPr algn="l" fontAlgn="ctr"/>
                      <a:r>
                        <a:rPr lang="ru-RU" sz="1000" u="none" strike="noStrike">
                          <a:effectLst/>
                        </a:rPr>
                        <a:t>Резюмировать диалог между психологом и клиентом</a:t>
                      </a:r>
                      <a:endParaRPr lang="ru-RU" sz="1000" b="0" i="0" u="none" strike="noStrike">
                        <a:effectLst/>
                        <a:latin typeface="Century" panose="02040604050505020304" pitchFamily="18" charset="0"/>
                      </a:endParaRPr>
                    </a:p>
                  </a:txBody>
                  <a:tcPr marL="2508" marR="2508" marT="2508" marB="0" anchor="ctr"/>
                </a:tc>
                <a:tc hMerge="1">
                  <a:txBody>
                    <a:bodyPr/>
                    <a:lstStyle/>
                    <a:p>
                      <a:pPr algn="l" fontAlgn="ctr"/>
                      <a:r>
                        <a:rPr lang="ru-RU" sz="1000" u="none" strike="noStrike">
                          <a:effectLst/>
                        </a:rPr>
                        <a:t>Резюмировать диалог между психологом и клиентом</a:t>
                      </a:r>
                      <a:endParaRPr lang="ru-RU" sz="1000" b="0" i="0" u="none" strike="noStrike">
                        <a:effectLst/>
                        <a:latin typeface="Century" panose="02040604050505020304" pitchFamily="18" charset="0"/>
                      </a:endParaRPr>
                    </a:p>
                  </a:txBody>
                  <a:tcPr marL="2508" marR="2508" marT="2508" marB="0" anchor="ctr"/>
                </a:tc>
                <a:tc hMerge="1">
                  <a:txBody>
                    <a:bodyPr/>
                    <a:lstStyle/>
                    <a:p>
                      <a:pPr algn="l" fontAlgn="ctr"/>
                      <a:r>
                        <a:rPr lang="ru-RU" sz="1000" u="none" strike="noStrike">
                          <a:effectLst/>
                        </a:rPr>
                        <a:t>Обобщение;</a:t>
                      </a:r>
                      <a:br>
                        <a:rPr lang="ru-RU" sz="1000" u="none" strike="noStrike">
                          <a:effectLst/>
                        </a:rPr>
                      </a:br>
                      <a:r>
                        <a:rPr lang="ru-RU" sz="1000" u="none" strike="noStrike">
                          <a:effectLst/>
                        </a:rPr>
                        <a:t>отсоединение (вернуться к своей модальности)</a:t>
                      </a:r>
                      <a:endParaRPr lang="ru-RU" sz="1000" b="0" i="0" u="none" strike="noStrike">
                        <a:effectLst/>
                        <a:latin typeface="Century" panose="02040604050505020304" pitchFamily="18" charset="0"/>
                      </a:endParaRPr>
                    </a:p>
                  </a:txBody>
                  <a:tcPr marL="2508" marR="2508" marT="2508" marB="0" anchor="ctr"/>
                </a:tc>
                <a:tc gridSpan="2">
                  <a:txBody>
                    <a:bodyPr/>
                    <a:lstStyle/>
                    <a:p>
                      <a:r>
                        <a:rPr lang="ru-RU" sz="1000" u="none" strike="noStrike">
                          <a:effectLst/>
                        </a:rPr>
                        <a:t>Обобщение;</a:t>
                      </a:r>
                      <a:br>
                        <a:rPr lang="ru-RU" sz="1000" u="none" strike="noStrike">
                          <a:effectLst/>
                        </a:rPr>
                      </a:br>
                      <a:r>
                        <a:rPr lang="ru-RU" sz="1000" u="none" strike="noStrike">
                          <a:effectLst/>
                        </a:rPr>
                        <a:t>отсоединение (вернуться к своей модальности)</a:t>
                      </a:r>
                      <a:endParaRPr lang="ru-RU"/>
                    </a:p>
                  </a:txBody>
                  <a:tcPr marL="2508" marR="2508" marT="2508" marB="0" anchor="ctr"/>
                </a:tc>
                <a:tc hMerge="1">
                  <a:txBody>
                    <a:bodyPr/>
                    <a:lstStyle/>
                    <a:p>
                      <a:pPr algn="l" fontAlgn="ctr"/>
                      <a:r>
                        <a:rPr lang="ru-RU" sz="1000" u="none" strike="noStrike">
                          <a:effectLst/>
                        </a:rPr>
                        <a:t>Обобщение;</a:t>
                      </a:r>
                      <a:br>
                        <a:rPr lang="ru-RU" sz="1000" u="none" strike="noStrike">
                          <a:effectLst/>
                        </a:rPr>
                      </a:br>
                      <a:r>
                        <a:rPr lang="ru-RU" sz="1000" u="none" strike="noStrike">
                          <a:effectLst/>
                        </a:rPr>
                        <a:t>отсоединение (вернуться к своей модальности)</a:t>
                      </a:r>
                      <a:endParaRPr lang="ru-RU" sz="1000" b="1"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3849231917"/>
                  </a:ext>
                </a:extLst>
              </a:tr>
              <a:tr h="224190">
                <a:tc vMerge="1">
                  <a:txBody>
                    <a:bodyPr/>
                    <a:lstStyle/>
                    <a:p>
                      <a:endParaRPr lang="ru-RU"/>
                    </a:p>
                  </a:txBody>
                  <a:tcPr/>
                </a:tc>
                <a:tc gridSpan="3">
                  <a:txBody>
                    <a:bodyPr/>
                    <a:lstStyle/>
                    <a:p>
                      <a:r>
                        <a:rPr lang="ru-RU" sz="1000" u="none" strike="noStrike">
                          <a:effectLst/>
                        </a:rPr>
                        <a:t>Мотивировать клиента на реализацию нового решения проблемы</a:t>
                      </a:r>
                      <a:endParaRPr lang="ru-RU"/>
                    </a:p>
                  </a:txBody>
                  <a:tcPr marL="2508" marR="2508" marT="2508" marB="0" anchor="ctr"/>
                </a:tc>
                <a:tc hMerge="1">
                  <a:txBody>
                    <a:bodyPr/>
                    <a:lstStyle/>
                    <a:p>
                      <a:pPr algn="l" fontAlgn="ctr"/>
                      <a:r>
                        <a:rPr lang="ru-RU" sz="1000" u="none" strike="noStrike">
                          <a:effectLst/>
                        </a:rPr>
                        <a:t>Мотивировать клиента на реализацию нового решения проблемы</a:t>
                      </a:r>
                      <a:endParaRPr lang="ru-RU" sz="1000" b="0" i="0" u="none" strike="noStrike">
                        <a:effectLst/>
                        <a:latin typeface="Century" panose="02040604050505020304" pitchFamily="18" charset="0"/>
                      </a:endParaRPr>
                    </a:p>
                  </a:txBody>
                  <a:tcPr marL="2508" marR="2508" marT="2508" marB="0" anchor="ctr"/>
                </a:tc>
                <a:tc hMerge="1">
                  <a:txBody>
                    <a:bodyPr/>
                    <a:lstStyle/>
                    <a:p>
                      <a:r>
                        <a:rPr lang="ru-RU" sz="1000" u="none" strike="noStrike">
                          <a:effectLst/>
                        </a:rPr>
                        <a:t> </a:t>
                      </a:r>
                      <a:endParaRPr lang="ru-RU"/>
                    </a:p>
                  </a:txBody>
                  <a:tcPr marL="2508" marR="2508" marT="2508" marB="0" anchor="ctr"/>
                </a:tc>
                <a:tc gridSpan="2">
                  <a:txBody>
                    <a:bodyPr/>
                    <a:lstStyle/>
                    <a:p>
                      <a:r>
                        <a:rPr lang="ru-RU" sz="1000" u="none" strike="noStrike">
                          <a:effectLst/>
                        </a:rPr>
                        <a:t> </a:t>
                      </a:r>
                      <a:endParaRPr lang="ru-RU"/>
                    </a:p>
                  </a:txBody>
                  <a:tcPr marL="2508" marR="2508" marT="2508" marB="0" anchor="ctr"/>
                </a:tc>
                <a:tc hMerge="1">
                  <a:txBody>
                    <a:bodyPr/>
                    <a:lstStyle/>
                    <a:p>
                      <a:pPr algn="l" fontAlgn="ctr"/>
                      <a:r>
                        <a:rPr lang="ru-RU" sz="1000" u="none" strike="noStrike">
                          <a:effectLst/>
                        </a:rPr>
                        <a:t> </a:t>
                      </a:r>
                      <a:endParaRPr lang="ru-RU" sz="1000" b="0"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3273246475"/>
                  </a:ext>
                </a:extLst>
              </a:tr>
              <a:tr h="224190">
                <a:tc vMerge="1">
                  <a:txBody>
                    <a:bodyPr/>
                    <a:lstStyle/>
                    <a:p>
                      <a:endParaRPr lang="ru-RU"/>
                    </a:p>
                  </a:txBody>
                  <a:tcPr/>
                </a:tc>
                <a:tc gridSpan="3">
                  <a:txBody>
                    <a:bodyPr/>
                    <a:lstStyle/>
                    <a:p>
                      <a:r>
                        <a:rPr lang="ru-RU" sz="1000" u="none" strike="noStrike">
                          <a:effectLst/>
                        </a:rPr>
                        <a:t>Если необходимо, дать домашнее задание клиенту</a:t>
                      </a:r>
                      <a:endParaRPr lang="ru-RU"/>
                    </a:p>
                  </a:txBody>
                  <a:tcPr marL="2508" marR="2508" marT="2508" marB="0" anchor="ctr"/>
                </a:tc>
                <a:tc hMerge="1">
                  <a:txBody>
                    <a:bodyPr/>
                    <a:lstStyle/>
                    <a:p>
                      <a:pPr algn="l" fontAlgn="ctr"/>
                      <a:r>
                        <a:rPr lang="ru-RU" sz="1000" u="none" strike="noStrike">
                          <a:effectLst/>
                        </a:rPr>
                        <a:t>Если необходимо, дать домашнее задание клиенту</a:t>
                      </a:r>
                      <a:endParaRPr lang="ru-RU" sz="1000" b="0" i="0" u="none" strike="noStrike">
                        <a:effectLst/>
                        <a:latin typeface="Century" panose="02040604050505020304" pitchFamily="18" charset="0"/>
                      </a:endParaRPr>
                    </a:p>
                  </a:txBody>
                  <a:tcPr marL="2508" marR="2508" marT="2508" marB="0" anchor="ctr"/>
                </a:tc>
                <a:tc hMerge="1">
                  <a:txBody>
                    <a:bodyPr/>
                    <a:lstStyle/>
                    <a:p>
                      <a:r>
                        <a:rPr lang="ru-RU" sz="1000" u="none" strike="noStrike">
                          <a:effectLst/>
                        </a:rPr>
                        <a:t>Не директивно!</a:t>
                      </a:r>
                      <a:endParaRPr lang="ru-RU"/>
                    </a:p>
                  </a:txBody>
                  <a:tcPr marL="2508" marR="2508" marT="2508" marB="0" anchor="ctr"/>
                </a:tc>
                <a:tc gridSpan="2">
                  <a:txBody>
                    <a:bodyPr/>
                    <a:lstStyle/>
                    <a:p>
                      <a:r>
                        <a:rPr lang="ru-RU" sz="1000" u="none" strike="noStrike">
                          <a:effectLst/>
                        </a:rPr>
                        <a:t>Не директивно!</a:t>
                      </a:r>
                      <a:endParaRPr lang="ru-RU"/>
                    </a:p>
                  </a:txBody>
                  <a:tcPr marL="2508" marR="2508" marT="2508" marB="0" anchor="ctr"/>
                </a:tc>
                <a:tc hMerge="1">
                  <a:txBody>
                    <a:bodyPr/>
                    <a:lstStyle/>
                    <a:p>
                      <a:pPr algn="l" fontAlgn="ctr"/>
                      <a:r>
                        <a:rPr lang="ru-RU" sz="1000" u="none" strike="noStrike">
                          <a:effectLst/>
                        </a:rPr>
                        <a:t>Не директивно!</a:t>
                      </a:r>
                      <a:endParaRPr lang="ru-RU" sz="1000" b="0"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1737757610"/>
                  </a:ext>
                </a:extLst>
              </a:tr>
              <a:tr h="224190">
                <a:tc vMerge="1">
                  <a:txBody>
                    <a:bodyPr/>
                    <a:lstStyle/>
                    <a:p>
                      <a:endParaRPr lang="ru-RU"/>
                    </a:p>
                  </a:txBody>
                  <a:tcPr/>
                </a:tc>
                <a:tc gridSpan="3">
                  <a:txBody>
                    <a:bodyPr/>
                    <a:lstStyle/>
                    <a:p>
                      <a:r>
                        <a:rPr lang="ru-RU" sz="1000" u="none" strike="noStrike">
                          <a:effectLst/>
                        </a:rPr>
                        <a:t>Договориться о последующих сессиях (если есть необходимость)</a:t>
                      </a:r>
                      <a:endParaRPr lang="ru-RU"/>
                    </a:p>
                  </a:txBody>
                  <a:tcPr marL="2508" marR="2508" marT="2508" marB="0" anchor="ctr"/>
                </a:tc>
                <a:tc hMerge="1">
                  <a:txBody>
                    <a:bodyPr/>
                    <a:lstStyle/>
                    <a:p>
                      <a:pPr algn="l" fontAlgn="ctr"/>
                      <a:r>
                        <a:rPr lang="ru-RU" sz="1000" u="none" strike="noStrike">
                          <a:effectLst/>
                        </a:rPr>
                        <a:t>Договориться о последующих сессиях (если есть необходимость)</a:t>
                      </a:r>
                      <a:endParaRPr lang="ru-RU" sz="1000" b="0" i="0" u="none" strike="noStrike">
                        <a:effectLst/>
                        <a:latin typeface="Century" panose="02040604050505020304" pitchFamily="18" charset="0"/>
                      </a:endParaRPr>
                    </a:p>
                  </a:txBody>
                  <a:tcPr marL="2508" marR="2508" marT="2508" marB="0" anchor="ctr"/>
                </a:tc>
                <a:tc hMerge="1">
                  <a:txBody>
                    <a:bodyPr/>
                    <a:lstStyle/>
                    <a:p>
                      <a:r>
                        <a:rPr lang="ru-RU" sz="1000" u="none" strike="noStrike">
                          <a:effectLst/>
                        </a:rPr>
                        <a:t> </a:t>
                      </a:r>
                      <a:endParaRPr lang="ru-RU"/>
                    </a:p>
                  </a:txBody>
                  <a:tcPr marL="2508" marR="2508" marT="2508" marB="0" anchor="ctr"/>
                </a:tc>
                <a:tc gridSpan="2">
                  <a:txBody>
                    <a:bodyPr/>
                    <a:lstStyle/>
                    <a:p>
                      <a:r>
                        <a:rPr lang="ru-RU" sz="1000" u="none" strike="noStrike">
                          <a:effectLst/>
                        </a:rPr>
                        <a:t> </a:t>
                      </a:r>
                      <a:endParaRPr lang="ru-RU"/>
                    </a:p>
                  </a:txBody>
                  <a:tcPr marL="2508" marR="2508" marT="2508" marB="0" anchor="ctr"/>
                </a:tc>
                <a:tc hMerge="1">
                  <a:txBody>
                    <a:bodyPr/>
                    <a:lstStyle/>
                    <a:p>
                      <a:pPr algn="l" fontAlgn="ctr"/>
                      <a:r>
                        <a:rPr lang="ru-RU" sz="1000" u="none" strike="noStrike">
                          <a:effectLst/>
                        </a:rPr>
                        <a:t> </a:t>
                      </a:r>
                      <a:endParaRPr lang="ru-RU" sz="1000" b="0" i="0" u="none" strike="noStrike">
                        <a:effectLst/>
                        <a:latin typeface="Century" panose="02040604050505020304" pitchFamily="18" charset="0"/>
                      </a:endParaRPr>
                    </a:p>
                  </a:txBody>
                  <a:tcPr marL="2508" marR="2508" marT="2508" marB="0" anchor="ctr"/>
                </a:tc>
                <a:extLst>
                  <a:ext uri="{0D108BD9-81ED-4DB2-BD59-A6C34878D82A}">
                    <a16:rowId xmlns:a16="http://schemas.microsoft.com/office/drawing/2014/main" val="3274954977"/>
                  </a:ext>
                </a:extLst>
              </a:tr>
              <a:tr h="393794">
                <a:tc vMerge="1">
                  <a:txBody>
                    <a:bodyPr/>
                    <a:lstStyle/>
                    <a:p>
                      <a:endParaRPr lang="ru-RU"/>
                    </a:p>
                  </a:txBody>
                  <a:tcPr/>
                </a:tc>
                <a:tc gridSpan="3">
                  <a:txBody>
                    <a:bodyPr/>
                    <a:lstStyle/>
                    <a:p>
                      <a:r>
                        <a:rPr lang="ru-RU" sz="1000" u="none" strike="noStrike" dirty="0">
                          <a:effectLst/>
                        </a:rPr>
                        <a:t>Прощание</a:t>
                      </a:r>
                      <a:endParaRPr lang="ru-RU" dirty="0"/>
                    </a:p>
                  </a:txBody>
                  <a:tcPr marL="2508" marR="2508" marT="2508" marB="0" anchor="ctr"/>
                </a:tc>
                <a:tc hMerge="1">
                  <a:txBody>
                    <a:bodyPr/>
                    <a:lstStyle/>
                    <a:p>
                      <a:pPr algn="l" fontAlgn="ctr"/>
                      <a:r>
                        <a:rPr lang="ru-RU" sz="1000" u="none" strike="noStrike">
                          <a:effectLst/>
                        </a:rPr>
                        <a:t>Прощание</a:t>
                      </a:r>
                      <a:endParaRPr lang="ru-RU" sz="1000" b="0" i="0" u="none" strike="noStrike">
                        <a:effectLst/>
                        <a:latin typeface="Century" panose="02040604050505020304" pitchFamily="18" charset="0"/>
                      </a:endParaRPr>
                    </a:p>
                  </a:txBody>
                  <a:tcPr marL="2508" marR="2508" marT="2508" marB="0" anchor="ctr"/>
                </a:tc>
                <a:tc hMerge="1">
                  <a:txBody>
                    <a:bodyPr/>
                    <a:lstStyle/>
                    <a:p>
                      <a:r>
                        <a:rPr lang="ru-RU" sz="1000" u="none" strike="noStrike" dirty="0">
                          <a:effectLst/>
                        </a:rPr>
                        <a:t>"Нам пора заканчивать, давайте подведем итоги" (+);</a:t>
                      </a:r>
                      <a:br>
                        <a:rPr lang="ru-RU" sz="1000" u="none" strike="noStrike" dirty="0">
                          <a:effectLst/>
                        </a:rPr>
                      </a:br>
                      <a:r>
                        <a:rPr lang="ru-RU" sz="1000" u="none" strike="noStrike" dirty="0">
                          <a:effectLst/>
                        </a:rPr>
                        <a:t>"Как Вы себя чувствуете?" (+);</a:t>
                      </a:r>
                      <a:br>
                        <a:rPr lang="ru-RU" sz="1000" u="none" strike="noStrike" dirty="0">
                          <a:effectLst/>
                        </a:rPr>
                      </a:br>
                      <a:r>
                        <a:rPr lang="ru-RU" sz="1000" u="none" strike="noStrike" dirty="0">
                          <a:effectLst/>
                        </a:rPr>
                        <a:t>"Мы можем на этом заканчивать?"(+)</a:t>
                      </a:r>
                      <a:endParaRPr lang="ru-RU" dirty="0"/>
                    </a:p>
                  </a:txBody>
                  <a:tcPr marL="2508" marR="2508" marT="2508" marB="0" anchor="ctr"/>
                </a:tc>
                <a:tc gridSpan="2">
                  <a:txBody>
                    <a:bodyPr/>
                    <a:lstStyle/>
                    <a:p>
                      <a:r>
                        <a:rPr lang="ru-RU" sz="1000" u="none" strike="noStrike" dirty="0">
                          <a:effectLst/>
                        </a:rPr>
                        <a:t>"Нам пора заканчивать, давайте подведем итоги" (+);</a:t>
                      </a:r>
                      <a:br>
                        <a:rPr lang="ru-RU" sz="1000" u="none" strike="noStrike" dirty="0">
                          <a:effectLst/>
                        </a:rPr>
                      </a:br>
                      <a:r>
                        <a:rPr lang="ru-RU" sz="1000" u="none" strike="noStrike" dirty="0">
                          <a:effectLst/>
                        </a:rPr>
                        <a:t>"Как Вы себя чувствуете?" (+);</a:t>
                      </a:r>
                      <a:br>
                        <a:rPr lang="ru-RU" sz="1000" u="none" strike="noStrike" dirty="0">
                          <a:effectLst/>
                        </a:rPr>
                      </a:br>
                      <a:r>
                        <a:rPr lang="ru-RU" sz="1000" u="none" strike="noStrike" dirty="0">
                          <a:effectLst/>
                        </a:rPr>
                        <a:t>"Мы можем на этом заканчивать?"(+)</a:t>
                      </a:r>
                      <a:endParaRPr lang="ru-RU" dirty="0"/>
                    </a:p>
                  </a:txBody>
                  <a:tcPr marL="2508" marR="2508" marT="2508" marB="0" anchor="ctr"/>
                </a:tc>
                <a:tc hMerge="1">
                  <a:txBody>
                    <a:bodyPr/>
                    <a:lstStyle/>
                    <a:p>
                      <a:pPr algn="l" fontAlgn="ctr"/>
                      <a:r>
                        <a:rPr lang="ru-RU" sz="1000" u="none" strike="noStrike" dirty="0">
                          <a:effectLst/>
                        </a:rPr>
                        <a:t>"Нам пора заканчивать, давайте подведем итоги" (+);</a:t>
                      </a:r>
                      <a:br>
                        <a:rPr lang="ru-RU" sz="1000" u="none" strike="noStrike" dirty="0">
                          <a:effectLst/>
                        </a:rPr>
                      </a:br>
                      <a:r>
                        <a:rPr lang="ru-RU" sz="1000" u="none" strike="noStrike" dirty="0">
                          <a:effectLst/>
                        </a:rPr>
                        <a:t>"Как Вы себя чувствуете?" (+);</a:t>
                      </a:r>
                      <a:br>
                        <a:rPr lang="ru-RU" sz="1000" u="none" strike="noStrike" dirty="0">
                          <a:effectLst/>
                        </a:rPr>
                      </a:br>
                      <a:r>
                        <a:rPr lang="ru-RU" sz="1000" u="none" strike="noStrike" dirty="0">
                          <a:effectLst/>
                        </a:rPr>
                        <a:t>"Мы можем на этом заканчивать?"(+);</a:t>
                      </a:r>
                      <a:br>
                        <a:rPr lang="ru-RU" sz="1000" u="none" strike="noStrike" dirty="0">
                          <a:effectLst/>
                        </a:rPr>
                      </a:br>
                      <a:endParaRPr lang="ru-RU" sz="1000" b="0" i="1" u="none" strike="noStrike" dirty="0">
                        <a:solidFill>
                          <a:srgbClr val="0000FF"/>
                        </a:solidFill>
                        <a:effectLst/>
                        <a:latin typeface="Century" panose="02040604050505020304" pitchFamily="18" charset="0"/>
                      </a:endParaRPr>
                    </a:p>
                  </a:txBody>
                  <a:tcPr marL="2508" marR="2508" marT="2508" marB="0" anchor="ctr"/>
                </a:tc>
                <a:extLst>
                  <a:ext uri="{0D108BD9-81ED-4DB2-BD59-A6C34878D82A}">
                    <a16:rowId xmlns:a16="http://schemas.microsoft.com/office/drawing/2014/main" val="418617069"/>
                  </a:ext>
                </a:extLst>
              </a:tr>
            </a:tbl>
          </a:graphicData>
        </a:graphic>
      </p:graphicFrame>
    </p:spTree>
    <p:extLst>
      <p:ext uri="{BB962C8B-B14F-4D97-AF65-F5344CB8AC3E}">
        <p14:creationId xmlns:p14="http://schemas.microsoft.com/office/powerpoint/2010/main" val="446239783"/>
      </p:ext>
    </p:extLst>
  </p:cSld>
  <p:clrMapOvr>
    <a:masterClrMapping/>
  </p:clrMapOvr>
</p:sld>
</file>

<file path=ppt/theme/theme1.xml><?xml version="1.0" encoding="utf-8"?>
<a:theme xmlns:a="http://schemas.openxmlformats.org/drawingml/2006/main" name="SineVTI">
  <a:themeElements>
    <a:clrScheme name="AnalogousFromLightSeed_2SEEDS">
      <a:dk1>
        <a:srgbClr val="000000"/>
      </a:dk1>
      <a:lt1>
        <a:srgbClr val="FFFFFF"/>
      </a:lt1>
      <a:dk2>
        <a:srgbClr val="23393E"/>
      </a:dk2>
      <a:lt2>
        <a:srgbClr val="E2E5E8"/>
      </a:lt2>
      <a:accent1>
        <a:srgbClr val="B89D7B"/>
      </a:accent1>
      <a:accent2>
        <a:srgbClr val="C39790"/>
      </a:accent2>
      <a:accent3>
        <a:srgbClr val="A4A37C"/>
      </a:accent3>
      <a:accent4>
        <a:srgbClr val="75ACA8"/>
      </a:accent4>
      <a:accent5>
        <a:srgbClr val="81A7BB"/>
      </a:accent5>
      <a:accent6>
        <a:srgbClr val="7F8DBA"/>
      </a:accent6>
      <a:hlink>
        <a:srgbClr val="6383AB"/>
      </a:hlink>
      <a:folHlink>
        <a:srgbClr val="7F7F7F"/>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docProps/app.xml><?xml version="1.0" encoding="utf-8"?>
<Properties xmlns="http://schemas.openxmlformats.org/officeDocument/2006/extended-properties" xmlns:vt="http://schemas.openxmlformats.org/officeDocument/2006/docPropsVTypes">
  <TotalTime>291</TotalTime>
  <Words>1033</Words>
  <Application>Microsoft Office PowerPoint</Application>
  <PresentationFormat>Широкоэкранный</PresentationFormat>
  <Paragraphs>97</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Avenir Next LT Pro</vt:lpstr>
      <vt:lpstr>Calibri</vt:lpstr>
      <vt:lpstr>Century</vt:lpstr>
      <vt:lpstr>Posterama</vt:lpstr>
      <vt:lpstr>Times New Roman</vt:lpstr>
      <vt:lpstr>SineVTI</vt:lpstr>
      <vt:lpstr>МОДЕЛЬ СЕМЕЙНОГО КОНСУЛЬТИРОВАНИЯ: АДЛЕРИАНСКИЙ ПОДХОД</vt:lpstr>
      <vt:lpstr>Теоретическая основа консультирования</vt:lpstr>
      <vt:lpstr>Основные предположения А. Адлера : </vt:lpstr>
      <vt:lpstr>Презентация PowerPoint</vt:lpstr>
      <vt:lpstr>Презентация PowerPoint</vt:lpstr>
      <vt:lpstr>Презентация PowerPoint</vt:lpstr>
      <vt:lpstr>Функции модели АК (адлерианского консультирования)</vt:lpstr>
      <vt:lpstr>Модель консультирования</vt:lpstr>
      <vt:lpstr>Презентация PowerPoint</vt:lpstr>
      <vt:lpstr>Презентация PowerPoint</vt:lpstr>
      <vt:lpstr>Заключение</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МОДЕЛЬ СЕМЕЙНОГО КОНСУЛЬТИРОВАНИЯ: АДЛЕРИАНСКИЙ ПОДХОД</dc:title>
  <dc:creator>Токарева Юлия Александровна</dc:creator>
  <cp:lastModifiedBy>Maxim</cp:lastModifiedBy>
  <cp:revision>24</cp:revision>
  <dcterms:created xsi:type="dcterms:W3CDTF">2021-04-26T03:54:40Z</dcterms:created>
  <dcterms:modified xsi:type="dcterms:W3CDTF">2021-04-27T15:23:06Z</dcterms:modified>
</cp:coreProperties>
</file>