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7"/>
  </p:notesMasterIdLst>
  <p:sldIdLst>
    <p:sldId id="256" r:id="rId2"/>
    <p:sldId id="269" r:id="rId3"/>
    <p:sldId id="270" r:id="rId4"/>
    <p:sldId id="271" r:id="rId5"/>
    <p:sldId id="286" r:id="rId6"/>
    <p:sldId id="288" r:id="rId7"/>
    <p:sldId id="272" r:id="rId8"/>
    <p:sldId id="273" r:id="rId9"/>
    <p:sldId id="274" r:id="rId10"/>
    <p:sldId id="275" r:id="rId11"/>
    <p:sldId id="277" r:id="rId12"/>
    <p:sldId id="262" r:id="rId13"/>
    <p:sldId id="287" r:id="rId14"/>
    <p:sldId id="282" r:id="rId15"/>
    <p:sldId id="280" r:id="rId16"/>
    <p:sldId id="281" r:id="rId17"/>
    <p:sldId id="276" r:id="rId18"/>
    <p:sldId id="266" r:id="rId19"/>
    <p:sldId id="267" r:id="rId20"/>
    <p:sldId id="268" r:id="rId21"/>
    <p:sldId id="283" r:id="rId22"/>
    <p:sldId id="289" r:id="rId23"/>
    <p:sldId id="278" r:id="rId24"/>
    <p:sldId id="279" r:id="rId25"/>
    <p:sldId id="284" r:id="rId26"/>
  </p:sldIdLst>
  <p:sldSz cx="9144000" cy="5143500" type="screen16x9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800000"/>
    <a:srgbClr val="FF5050"/>
    <a:srgbClr val="FF0000"/>
    <a:srgbClr val="FFFF99"/>
    <a:srgbClr val="FFFF00"/>
    <a:srgbClr val="FFFF66"/>
    <a:srgbClr val="C7E6A4"/>
    <a:srgbClr val="059F09"/>
    <a:srgbClr val="EDF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>
      <p:cViewPr varScale="1">
        <p:scale>
          <a:sx n="98" d="100"/>
          <a:sy n="98" d="100"/>
        </p:scale>
        <p:origin x="-47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26599731802084E-2"/>
          <c:y val="5.7526008730773938E-2"/>
          <c:w val="0.78296996366658489"/>
          <c:h val="0.862465285718953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0.23069999999999999</c:v>
                </c:pt>
                <c:pt idx="1">
                  <c:v>0.4</c:v>
                </c:pt>
                <c:pt idx="2">
                  <c:v>0.2858</c:v>
                </c:pt>
                <c:pt idx="3">
                  <c:v>0.31030000000000002</c:v>
                </c:pt>
                <c:pt idx="4">
                  <c:v>0.44440000000000002</c:v>
                </c:pt>
                <c:pt idx="5">
                  <c:v>0.30430000000000001</c:v>
                </c:pt>
                <c:pt idx="6">
                  <c:v>0.61109999999999998</c:v>
                </c:pt>
                <c:pt idx="7" formatCode="0%">
                  <c:v>0.36</c:v>
                </c:pt>
                <c:pt idx="8">
                  <c:v>0.57150000000000001</c:v>
                </c:pt>
                <c:pt idx="9">
                  <c:v>0.45450000000000002</c:v>
                </c:pt>
                <c:pt idx="10">
                  <c:v>0.42849999999999999</c:v>
                </c:pt>
                <c:pt idx="11">
                  <c:v>0.33329999999999999</c:v>
                </c:pt>
                <c:pt idx="12">
                  <c:v>0.5716</c:v>
                </c:pt>
                <c:pt idx="13">
                  <c:v>0.21740000000000001</c:v>
                </c:pt>
                <c:pt idx="14">
                  <c:v>0.42849999999999999</c:v>
                </c:pt>
                <c:pt idx="15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5-4A78-9FBC-513F3A979A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Компенсация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Лист1!$C$2:$C$17</c:f>
              <c:numCache>
                <c:formatCode>0.00%</c:formatCode>
                <c:ptCount val="16"/>
                <c:pt idx="0">
                  <c:v>0.73089999999999999</c:v>
                </c:pt>
                <c:pt idx="1">
                  <c:v>0.5333</c:v>
                </c:pt>
                <c:pt idx="2">
                  <c:v>0.71419999999999995</c:v>
                </c:pt>
                <c:pt idx="3">
                  <c:v>0.68969999999999998</c:v>
                </c:pt>
                <c:pt idx="4">
                  <c:v>0.51859999999999995</c:v>
                </c:pt>
                <c:pt idx="5">
                  <c:v>0.60880000000000001</c:v>
                </c:pt>
                <c:pt idx="6">
                  <c:v>0.33329999999999999</c:v>
                </c:pt>
                <c:pt idx="7" formatCode="0%">
                  <c:v>0.56000000000000005</c:v>
                </c:pt>
                <c:pt idx="8">
                  <c:v>0.32140000000000002</c:v>
                </c:pt>
                <c:pt idx="9">
                  <c:v>0.5</c:v>
                </c:pt>
                <c:pt idx="10">
                  <c:v>0.52380000000000004</c:v>
                </c:pt>
                <c:pt idx="11">
                  <c:v>0.66669999999999996</c:v>
                </c:pt>
                <c:pt idx="12">
                  <c:v>0.35699999999999998</c:v>
                </c:pt>
                <c:pt idx="13">
                  <c:v>0.73919999999999997</c:v>
                </c:pt>
                <c:pt idx="14">
                  <c:v>0.54149999999999998</c:v>
                </c:pt>
                <c:pt idx="15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F5-4A78-9FBC-513F3A979A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Дезадаптация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Лист1!$D$2:$D$17</c:f>
              <c:numCache>
                <c:formatCode>0.00%</c:formatCode>
                <c:ptCount val="16"/>
                <c:pt idx="0">
                  <c:v>3.8399999999999997E-2</c:v>
                </c:pt>
                <c:pt idx="1">
                  <c:v>6.6699999999999995E-2</c:v>
                </c:pt>
                <c:pt idx="2">
                  <c:v>0</c:v>
                </c:pt>
                <c:pt idx="3">
                  <c:v>0</c:v>
                </c:pt>
                <c:pt idx="4">
                  <c:v>3.6999999999999998E-2</c:v>
                </c:pt>
                <c:pt idx="5">
                  <c:v>8.6900000000000005E-2</c:v>
                </c:pt>
                <c:pt idx="6">
                  <c:v>5.5599999999999997E-2</c:v>
                </c:pt>
                <c:pt idx="7" formatCode="0%">
                  <c:v>0.08</c:v>
                </c:pt>
                <c:pt idx="8">
                  <c:v>0.1071</c:v>
                </c:pt>
                <c:pt idx="9">
                  <c:v>4.5499999999999999E-2</c:v>
                </c:pt>
                <c:pt idx="10">
                  <c:v>4.7699999999999999E-2</c:v>
                </c:pt>
                <c:pt idx="11">
                  <c:v>0</c:v>
                </c:pt>
                <c:pt idx="12">
                  <c:v>7.1400000000000005E-2</c:v>
                </c:pt>
                <c:pt idx="13">
                  <c:v>4.3400000000000001E-2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F5-4A78-9FBC-513F3A979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233888000"/>
        <c:axId val="233914752"/>
      </c:barChart>
      <c:catAx>
        <c:axId val="23388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3914752"/>
        <c:crosses val="autoZero"/>
        <c:auto val="1"/>
        <c:lblAlgn val="ctr"/>
        <c:lblOffset val="100"/>
        <c:noMultiLvlLbl val="0"/>
      </c:catAx>
      <c:valAx>
        <c:axId val="233914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388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6862883518871"/>
          <c:y val="0.43344395255314117"/>
          <c:w val="0.13165441216399673"/>
          <c:h val="0.1505479706667567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384377433590035E-2"/>
          <c:y val="5.8855609820924283E-2"/>
          <c:w val="0.78935396296616767"/>
          <c:h val="0.87309246154357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0.80769999999999997</c:v>
                </c:pt>
                <c:pt idx="1">
                  <c:v>0.56699999999999995</c:v>
                </c:pt>
                <c:pt idx="2">
                  <c:v>0.60709999999999997</c:v>
                </c:pt>
                <c:pt idx="3">
                  <c:v>0.72399999999999998</c:v>
                </c:pt>
                <c:pt idx="4">
                  <c:v>0.51849999999999996</c:v>
                </c:pt>
                <c:pt idx="5">
                  <c:v>0.73899999999999999</c:v>
                </c:pt>
                <c:pt idx="6">
                  <c:v>0.66679999999999995</c:v>
                </c:pt>
                <c:pt idx="7" formatCode="0%">
                  <c:v>0.44</c:v>
                </c:pt>
                <c:pt idx="8">
                  <c:v>0.71499999999999997</c:v>
                </c:pt>
                <c:pt idx="9">
                  <c:v>0.48</c:v>
                </c:pt>
                <c:pt idx="10">
                  <c:v>0.57099999999999995</c:v>
                </c:pt>
                <c:pt idx="11">
                  <c:v>0.44440000000000002</c:v>
                </c:pt>
                <c:pt idx="12" formatCode="0%">
                  <c:v>0.5</c:v>
                </c:pt>
                <c:pt idx="13">
                  <c:v>0.3478</c:v>
                </c:pt>
                <c:pt idx="14">
                  <c:v>0.42799999999999999</c:v>
                </c:pt>
                <c:pt idx="15">
                  <c:v>0.46700000000000003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E7-4E11-880B-1311BEC385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Компенсация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Лист1!$C$2:$C$17</c:f>
              <c:numCache>
                <c:formatCode>0.00%</c:formatCode>
                <c:ptCount val="16"/>
                <c:pt idx="0">
                  <c:v>0.1153</c:v>
                </c:pt>
                <c:pt idx="1">
                  <c:v>0.23300000000000001</c:v>
                </c:pt>
                <c:pt idx="2">
                  <c:v>0.25</c:v>
                </c:pt>
                <c:pt idx="3">
                  <c:v>0.20699999999999999</c:v>
                </c:pt>
                <c:pt idx="4">
                  <c:v>0.37040000000000001</c:v>
                </c:pt>
                <c:pt idx="5">
                  <c:v>0.1305</c:v>
                </c:pt>
                <c:pt idx="6">
                  <c:v>0.1666</c:v>
                </c:pt>
                <c:pt idx="7" formatCode="0%">
                  <c:v>0.48</c:v>
                </c:pt>
                <c:pt idx="8">
                  <c:v>7.0999999999999994E-2</c:v>
                </c:pt>
                <c:pt idx="9">
                  <c:v>0.27300000000000002</c:v>
                </c:pt>
                <c:pt idx="10">
                  <c:v>0.23799999999999999</c:v>
                </c:pt>
                <c:pt idx="11">
                  <c:v>0.33339999999999997</c:v>
                </c:pt>
                <c:pt idx="12">
                  <c:v>0.21429999999999999</c:v>
                </c:pt>
                <c:pt idx="13">
                  <c:v>0.56520000000000004</c:v>
                </c:pt>
                <c:pt idx="14">
                  <c:v>0.14399999999999999</c:v>
                </c:pt>
                <c:pt idx="15">
                  <c:v>0.33300000000000002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E7-4E11-880B-1311BEC385D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Дезадаптация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Лист1!$D$2:$D$17</c:f>
              <c:numCache>
                <c:formatCode>0%</c:formatCode>
                <c:ptCount val="16"/>
                <c:pt idx="0" formatCode="0.00%">
                  <c:v>7.6999999999999999E-2</c:v>
                </c:pt>
                <c:pt idx="1">
                  <c:v>0.2</c:v>
                </c:pt>
                <c:pt idx="2" formatCode="0.00%">
                  <c:v>0.1429</c:v>
                </c:pt>
                <c:pt idx="3" formatCode="0.00%">
                  <c:v>6.9000000000000006E-2</c:v>
                </c:pt>
                <c:pt idx="4" formatCode="0.00%">
                  <c:v>0.1111</c:v>
                </c:pt>
                <c:pt idx="5" formatCode="0.00%">
                  <c:v>0.1305</c:v>
                </c:pt>
                <c:pt idx="6" formatCode="0.00%">
                  <c:v>0.1666</c:v>
                </c:pt>
                <c:pt idx="7">
                  <c:v>0.08</c:v>
                </c:pt>
                <c:pt idx="8" formatCode="0.00%">
                  <c:v>0.214</c:v>
                </c:pt>
                <c:pt idx="9" formatCode="0.00%">
                  <c:v>0.22700000000000001</c:v>
                </c:pt>
                <c:pt idx="10" formatCode="0.00%">
                  <c:v>0.191</c:v>
                </c:pt>
                <c:pt idx="11" formatCode="0.00%">
                  <c:v>0.22220000000000001</c:v>
                </c:pt>
                <c:pt idx="12" formatCode="0.00%">
                  <c:v>0.28570000000000001</c:v>
                </c:pt>
                <c:pt idx="13" formatCode="0.00%">
                  <c:v>8.6999999999999994E-2</c:v>
                </c:pt>
                <c:pt idx="14" formatCode="0.00%">
                  <c:v>0.42799999999999999</c:v>
                </c:pt>
                <c:pt idx="15" formatCode="0.00%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E7-4E11-880B-1311BEC38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234110336"/>
        <c:axId val="234133760"/>
      </c:barChart>
      <c:catAx>
        <c:axId val="23411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133760"/>
        <c:crosses val="autoZero"/>
        <c:auto val="1"/>
        <c:lblAlgn val="ctr"/>
        <c:lblOffset val="100"/>
        <c:noMultiLvlLbl val="0"/>
      </c:catAx>
      <c:valAx>
        <c:axId val="234133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411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59574283983728"/>
          <c:y val="0.44255971959201301"/>
          <c:w val="0.17303370786516853"/>
          <c:h val="0.1534183859928901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645188275768319E-2"/>
          <c:y val="2.45088734769081E-2"/>
          <c:w val="0.7976755445409961"/>
          <c:h val="0.9201894630720828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7.6899999999999996E-2</c:v>
                </c:pt>
                <c:pt idx="1">
                  <c:v>0.2</c:v>
                </c:pt>
                <c:pt idx="2">
                  <c:v>0.107</c:v>
                </c:pt>
                <c:pt idx="3">
                  <c:v>0.10299999999999999</c:v>
                </c:pt>
                <c:pt idx="4">
                  <c:v>0.22220000000000001</c:v>
                </c:pt>
                <c:pt idx="5">
                  <c:v>4.3400000000000001E-2</c:v>
                </c:pt>
                <c:pt idx="6">
                  <c:v>0.38890000000000002</c:v>
                </c:pt>
                <c:pt idx="7">
                  <c:v>0.2</c:v>
                </c:pt>
                <c:pt idx="8">
                  <c:v>0.21429999999999999</c:v>
                </c:pt>
                <c:pt idx="9">
                  <c:v>0.45450000000000002</c:v>
                </c:pt>
                <c:pt idx="10">
                  <c:v>9.5200000000000007E-2</c:v>
                </c:pt>
                <c:pt idx="11">
                  <c:v>0.33329999999999999</c:v>
                </c:pt>
                <c:pt idx="12">
                  <c:v>0.42859999999999998</c:v>
                </c:pt>
                <c:pt idx="13">
                  <c:v>8.6999999999999994E-2</c:v>
                </c:pt>
                <c:pt idx="14">
                  <c:v>0.42849999999999999</c:v>
                </c:pt>
                <c:pt idx="15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FE-415F-8473-D8D9988F4F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Компенсация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Лист1!$C$2:$C$17</c:f>
              <c:numCache>
                <c:formatCode>0.00%</c:formatCode>
                <c:ptCount val="16"/>
                <c:pt idx="0">
                  <c:v>0.26919999999999999</c:v>
                </c:pt>
                <c:pt idx="1">
                  <c:v>0.4</c:v>
                </c:pt>
                <c:pt idx="2">
                  <c:v>0.5</c:v>
                </c:pt>
                <c:pt idx="3">
                  <c:v>0.379</c:v>
                </c:pt>
                <c:pt idx="4">
                  <c:v>0.40739999999999998</c:v>
                </c:pt>
                <c:pt idx="5">
                  <c:v>0.39129999999999998</c:v>
                </c:pt>
                <c:pt idx="6">
                  <c:v>0.33329999999999999</c:v>
                </c:pt>
                <c:pt idx="7">
                  <c:v>0.28000000000000003</c:v>
                </c:pt>
                <c:pt idx="8">
                  <c:v>0.46429999999999999</c:v>
                </c:pt>
                <c:pt idx="9">
                  <c:v>0.36359999999999998</c:v>
                </c:pt>
                <c:pt idx="10">
                  <c:v>0.57140000000000002</c:v>
                </c:pt>
                <c:pt idx="11">
                  <c:v>0.33329999999999999</c:v>
                </c:pt>
                <c:pt idx="12">
                  <c:v>0.5</c:v>
                </c:pt>
                <c:pt idx="13">
                  <c:v>0.56520000000000004</c:v>
                </c:pt>
                <c:pt idx="14">
                  <c:v>0.42849999999999999</c:v>
                </c:pt>
                <c:pt idx="15">
                  <c:v>0.4667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FE-415F-8473-D8D9988F4F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Дезадаптация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39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Лист1!$D$2:$D$17</c:f>
              <c:numCache>
                <c:formatCode>0.00%</c:formatCode>
                <c:ptCount val="16"/>
                <c:pt idx="0">
                  <c:v>0.65390000000000004</c:v>
                </c:pt>
                <c:pt idx="1">
                  <c:v>0.4</c:v>
                </c:pt>
                <c:pt idx="2">
                  <c:v>0.39300000000000002</c:v>
                </c:pt>
                <c:pt idx="3">
                  <c:v>0.51800000000000002</c:v>
                </c:pt>
                <c:pt idx="4">
                  <c:v>0.37040000000000001</c:v>
                </c:pt>
                <c:pt idx="5">
                  <c:v>0.56530000000000002</c:v>
                </c:pt>
                <c:pt idx="6">
                  <c:v>0.27779999999999999</c:v>
                </c:pt>
                <c:pt idx="7" formatCode="0%">
                  <c:v>0.52</c:v>
                </c:pt>
                <c:pt idx="8">
                  <c:v>0.32140000000000002</c:v>
                </c:pt>
                <c:pt idx="9">
                  <c:v>0.18190000000000001</c:v>
                </c:pt>
                <c:pt idx="10">
                  <c:v>0.33339999999999997</c:v>
                </c:pt>
                <c:pt idx="11">
                  <c:v>0.33329999999999999</c:v>
                </c:pt>
                <c:pt idx="12">
                  <c:v>7.1400000000000005E-2</c:v>
                </c:pt>
                <c:pt idx="13">
                  <c:v>0.3478</c:v>
                </c:pt>
                <c:pt idx="14">
                  <c:v>0.14299999999999999</c:v>
                </c:pt>
                <c:pt idx="15">
                  <c:v>0.1333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FE-415F-8473-D8D9988F4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234094592"/>
        <c:axId val="234096128"/>
      </c:barChart>
      <c:catAx>
        <c:axId val="23409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096128"/>
        <c:crosses val="autoZero"/>
        <c:auto val="1"/>
        <c:lblAlgn val="ctr"/>
        <c:lblOffset val="100"/>
        <c:noMultiLvlLbl val="0"/>
      </c:catAx>
      <c:valAx>
        <c:axId val="234096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409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7157720822747"/>
          <c:y val="0.42685578210008518"/>
          <c:w val="0.12256893685102112"/>
          <c:h val="0.1691223861917922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579620669461726E-2"/>
          <c:y val="2.2142508898716426E-2"/>
          <c:w val="0.75520586724262662"/>
          <c:h val="0.891660779820465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Отказ от выполнения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7" formatCode="0.00%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24-4FA3-9B9F-EF5482FE51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Отказ то одного из заданий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</c:spPr>
          <c:invertIfNegative val="0"/>
          <c:dLbls>
            <c:dLbl>
              <c:idx val="25"/>
              <c:layout>
                <c:manualLayout>
                  <c:x val="1.1984391980837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4-4FA3-9B9F-EF5482FE515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Лист1!$C$2:$C$17</c:f>
              <c:numCache>
                <c:formatCode>0.00%</c:formatCode>
                <c:ptCount val="16"/>
                <c:pt idx="1">
                  <c:v>3.3300000000000003E-2</c:v>
                </c:pt>
                <c:pt idx="3">
                  <c:v>0.10340000000000001</c:v>
                </c:pt>
                <c:pt idx="5">
                  <c:v>4.3400000000000001E-2</c:v>
                </c:pt>
                <c:pt idx="7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24-4FA3-9B9F-EF5482FE51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Отказ назваться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7 "В"</c:v>
                </c:pt>
                <c:pt idx="7">
                  <c:v>8 "А"</c:v>
                </c:pt>
                <c:pt idx="8">
                  <c:v>8 "Б"</c:v>
                </c:pt>
                <c:pt idx="9">
                  <c:v>9 "А"</c:v>
                </c:pt>
                <c:pt idx="10">
                  <c:v>9"Б"</c:v>
                </c:pt>
                <c:pt idx="11">
                  <c:v>10 "А" гр1</c:v>
                </c:pt>
                <c:pt idx="12">
                  <c:v>10 "А" гр2</c:v>
                </c:pt>
                <c:pt idx="13">
                  <c:v>10 "Б"</c:v>
                </c:pt>
                <c:pt idx="14">
                  <c:v>11 "А"</c:v>
                </c:pt>
                <c:pt idx="15">
                  <c:v>11 "Б"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4" formatCode="0.00%">
                  <c:v>3.6999999999999998E-2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A24-4FA3-9B9F-EF5482FE5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271440128"/>
        <c:axId val="272175104"/>
      </c:barChart>
      <c:catAx>
        <c:axId val="27144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2175104"/>
        <c:crosses val="autoZero"/>
        <c:auto val="1"/>
        <c:lblAlgn val="ctr"/>
        <c:lblOffset val="100"/>
        <c:noMultiLvlLbl val="0"/>
      </c:catAx>
      <c:valAx>
        <c:axId val="272175104"/>
        <c:scaling>
          <c:orientation val="minMax"/>
          <c:max val="0.1600000000000000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1440128"/>
        <c:crosses val="autoZero"/>
        <c:crossBetween val="between"/>
        <c:majorUnit val="2.0000000000000004E-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E3591-9194-4475-B113-2768E772DFF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B7087E-E13A-4855-8FB3-7C5073968E07}">
      <dgm:prSet phldrT="[Текст]"/>
      <dgm:spPr/>
      <dgm:t>
        <a:bodyPr/>
        <a:lstStyle/>
        <a:p>
          <a:r>
            <a:rPr lang="en-US" dirty="0"/>
            <a:t>I</a:t>
          </a:r>
          <a:endParaRPr lang="ru-RU" dirty="0"/>
        </a:p>
      </dgm:t>
    </dgm:pt>
    <dgm:pt modelId="{5DFA9397-8F9D-4C9A-B4B4-37AD3833D510}" type="parTrans" cxnId="{DC86049A-38FB-42A5-AB40-6388A4942EE6}">
      <dgm:prSet/>
      <dgm:spPr/>
      <dgm:t>
        <a:bodyPr/>
        <a:lstStyle/>
        <a:p>
          <a:endParaRPr lang="ru-RU"/>
        </a:p>
      </dgm:t>
    </dgm:pt>
    <dgm:pt modelId="{EF112AD5-F697-4F49-A4E5-BB0F42004FAD}" type="sibTrans" cxnId="{DC86049A-38FB-42A5-AB40-6388A4942EE6}">
      <dgm:prSet/>
      <dgm:spPr/>
      <dgm:t>
        <a:bodyPr/>
        <a:lstStyle/>
        <a:p>
          <a:endParaRPr lang="ru-RU"/>
        </a:p>
      </dgm:t>
    </dgm:pt>
    <dgm:pt modelId="{ED3E724F-FE74-45BE-AC05-9EFBAAD768A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«Мониторинг школьной адаптации»- психологический скрининг</a:t>
          </a:r>
        </a:p>
      </dgm:t>
    </dgm:pt>
    <dgm:pt modelId="{B33AF012-A7D3-4C92-BC95-D437842BB384}" type="parTrans" cxnId="{E7A37E3E-B335-48F8-A67A-FECC9776CDFE}">
      <dgm:prSet/>
      <dgm:spPr/>
      <dgm:t>
        <a:bodyPr/>
        <a:lstStyle/>
        <a:p>
          <a:endParaRPr lang="ru-RU"/>
        </a:p>
      </dgm:t>
    </dgm:pt>
    <dgm:pt modelId="{EF11D34F-A751-4D3D-B3F9-0B3770390B92}" type="sibTrans" cxnId="{E7A37E3E-B335-48F8-A67A-FECC9776CDFE}">
      <dgm:prSet/>
      <dgm:spPr/>
      <dgm:t>
        <a:bodyPr/>
        <a:lstStyle/>
        <a:p>
          <a:endParaRPr lang="ru-RU"/>
        </a:p>
      </dgm:t>
    </dgm:pt>
    <dgm:pt modelId="{2E751439-B517-4B47-AA11-2E8429E646D6}">
      <dgm:prSet phldrT="[Текст]"/>
      <dgm:spPr/>
      <dgm:t>
        <a:bodyPr/>
        <a:lstStyle/>
        <a:p>
          <a:r>
            <a:rPr lang="en-US" dirty="0"/>
            <a:t>II</a:t>
          </a:r>
          <a:endParaRPr lang="ru-RU" dirty="0"/>
        </a:p>
      </dgm:t>
    </dgm:pt>
    <dgm:pt modelId="{DDEA58EC-9410-4519-93BB-9CFEE68B15AF}" type="parTrans" cxnId="{5B23B5E0-1B07-4753-AB5D-1ED215FA8A72}">
      <dgm:prSet/>
      <dgm:spPr/>
      <dgm:t>
        <a:bodyPr/>
        <a:lstStyle/>
        <a:p>
          <a:endParaRPr lang="ru-RU"/>
        </a:p>
      </dgm:t>
    </dgm:pt>
    <dgm:pt modelId="{53C5A49A-0A7C-4128-A251-E0C8C5C53810}" type="sibTrans" cxnId="{5B23B5E0-1B07-4753-AB5D-1ED215FA8A72}">
      <dgm:prSet/>
      <dgm:spPr/>
      <dgm:t>
        <a:bodyPr/>
        <a:lstStyle/>
        <a:p>
          <a:endParaRPr lang="ru-RU"/>
        </a:p>
      </dgm:t>
    </dgm:pt>
    <dgm:pt modelId="{FFDDA310-375C-4EC9-8439-744CB0D266ED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«Родительская школа»- семейное консультирование, обучающие семинары-тренинги</a:t>
          </a:r>
        </a:p>
      </dgm:t>
    </dgm:pt>
    <dgm:pt modelId="{07BF9979-24AF-4085-B32F-9C951809F3BA}" type="parTrans" cxnId="{8441FCA3-C821-41D1-A892-E3874F4237CE}">
      <dgm:prSet/>
      <dgm:spPr/>
      <dgm:t>
        <a:bodyPr/>
        <a:lstStyle/>
        <a:p>
          <a:endParaRPr lang="ru-RU"/>
        </a:p>
      </dgm:t>
    </dgm:pt>
    <dgm:pt modelId="{5550A59D-8E05-4350-BDE8-9A6A77E18C95}" type="sibTrans" cxnId="{8441FCA3-C821-41D1-A892-E3874F4237CE}">
      <dgm:prSet/>
      <dgm:spPr/>
      <dgm:t>
        <a:bodyPr/>
        <a:lstStyle/>
        <a:p>
          <a:endParaRPr lang="ru-RU"/>
        </a:p>
      </dgm:t>
    </dgm:pt>
    <dgm:pt modelId="{A9E2B8E1-FE7D-4907-81D3-EDCB6BE822D7}">
      <dgm:prSet phldrT="[Текст]"/>
      <dgm:spPr/>
      <dgm:t>
        <a:bodyPr/>
        <a:lstStyle/>
        <a:p>
          <a:r>
            <a:rPr lang="en-US" dirty="0"/>
            <a:t>III</a:t>
          </a:r>
          <a:endParaRPr lang="ru-RU" dirty="0"/>
        </a:p>
      </dgm:t>
    </dgm:pt>
    <dgm:pt modelId="{CB840DDF-B78B-4975-B604-6F5A7F9A20BE}" type="parTrans" cxnId="{164F0972-E79B-40D6-8EC5-163D28FD96B6}">
      <dgm:prSet/>
      <dgm:spPr/>
      <dgm:t>
        <a:bodyPr/>
        <a:lstStyle/>
        <a:p>
          <a:endParaRPr lang="ru-RU"/>
        </a:p>
      </dgm:t>
    </dgm:pt>
    <dgm:pt modelId="{BB509768-3DE2-435D-AEEF-B6EB60B200CB}" type="sibTrans" cxnId="{164F0972-E79B-40D6-8EC5-163D28FD96B6}">
      <dgm:prSet/>
      <dgm:spPr/>
      <dgm:t>
        <a:bodyPr/>
        <a:lstStyle/>
        <a:p>
          <a:endParaRPr lang="ru-RU"/>
        </a:p>
      </dgm:t>
    </dgm:pt>
    <dgm:pt modelId="{D4F58A3C-2363-416F-ABC5-A711B321EDC5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«Здоровье учителя» - психологическое консультирование, оздоровительные тренинги стрессоустойчивости</a:t>
          </a:r>
        </a:p>
      </dgm:t>
    </dgm:pt>
    <dgm:pt modelId="{31AEF841-25B2-47FF-9423-18286C14528F}" type="parTrans" cxnId="{46D39D88-F301-4096-B1DF-1B1298905467}">
      <dgm:prSet/>
      <dgm:spPr/>
      <dgm:t>
        <a:bodyPr/>
        <a:lstStyle/>
        <a:p>
          <a:endParaRPr lang="ru-RU"/>
        </a:p>
      </dgm:t>
    </dgm:pt>
    <dgm:pt modelId="{5FD1251E-2C32-46D8-BD19-B9CDDF464176}" type="sibTrans" cxnId="{46D39D88-F301-4096-B1DF-1B1298905467}">
      <dgm:prSet/>
      <dgm:spPr/>
      <dgm:t>
        <a:bodyPr/>
        <a:lstStyle/>
        <a:p>
          <a:endParaRPr lang="ru-RU"/>
        </a:p>
      </dgm:t>
    </dgm:pt>
    <dgm:pt modelId="{2C9950DE-50C9-4A3A-8235-FD5915B2C93A}" type="pres">
      <dgm:prSet presAssocID="{E6AE3591-9194-4475-B113-2768E772DF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157F0-2096-4946-8D42-B76363C7F5AA}" type="pres">
      <dgm:prSet presAssocID="{72B7087E-E13A-4855-8FB3-7C5073968E07}" presName="linNode" presStyleCnt="0"/>
      <dgm:spPr/>
    </dgm:pt>
    <dgm:pt modelId="{B14C974E-F181-4A70-B95B-83733E1B19C2}" type="pres">
      <dgm:prSet presAssocID="{72B7087E-E13A-4855-8FB3-7C5073968E07}" presName="parentText" presStyleLbl="node1" presStyleIdx="0" presStyleCnt="3" custScaleX="36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09EBB-F9E1-4F22-A276-865ACD26DF8B}" type="pres">
      <dgm:prSet presAssocID="{72B7087E-E13A-4855-8FB3-7C5073968E07}" presName="descendantText" presStyleLbl="alignAccFollowNode1" presStyleIdx="0" presStyleCnt="3" custScaleX="126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0A4C2-0170-4AB8-B737-1C34FED50104}" type="pres">
      <dgm:prSet presAssocID="{EF112AD5-F697-4F49-A4E5-BB0F42004FAD}" presName="sp" presStyleCnt="0"/>
      <dgm:spPr/>
    </dgm:pt>
    <dgm:pt modelId="{F3E1CB0F-6310-4005-AB21-446B913B2699}" type="pres">
      <dgm:prSet presAssocID="{2E751439-B517-4B47-AA11-2E8429E646D6}" presName="linNode" presStyleCnt="0"/>
      <dgm:spPr/>
    </dgm:pt>
    <dgm:pt modelId="{363701CE-5A24-4485-8C53-A3C53549B30F}" type="pres">
      <dgm:prSet presAssocID="{2E751439-B517-4B47-AA11-2E8429E646D6}" presName="parentText" presStyleLbl="node1" presStyleIdx="1" presStyleCnt="3" custScaleX="36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3EF59-1FFD-45D0-AB4E-0C50C93A804E}" type="pres">
      <dgm:prSet presAssocID="{2E751439-B517-4B47-AA11-2E8429E646D6}" presName="descendantText" presStyleLbl="alignAccFollowNode1" presStyleIdx="1" presStyleCnt="3" custScaleX="124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3F4A5-A0F5-4A38-919F-02A2835E6E46}" type="pres">
      <dgm:prSet presAssocID="{53C5A49A-0A7C-4128-A251-E0C8C5C53810}" presName="sp" presStyleCnt="0"/>
      <dgm:spPr/>
    </dgm:pt>
    <dgm:pt modelId="{78D77089-1E4C-43B8-A6EA-67EF2709703D}" type="pres">
      <dgm:prSet presAssocID="{A9E2B8E1-FE7D-4907-81D3-EDCB6BE822D7}" presName="linNode" presStyleCnt="0"/>
      <dgm:spPr/>
    </dgm:pt>
    <dgm:pt modelId="{693B7606-5FC2-4676-8CA2-3D8861ED272D}" type="pres">
      <dgm:prSet presAssocID="{A9E2B8E1-FE7D-4907-81D3-EDCB6BE822D7}" presName="parentText" presStyleLbl="node1" presStyleIdx="2" presStyleCnt="3" custScaleX="36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B61E5-D204-474D-A112-56FD29F92807}" type="pres">
      <dgm:prSet presAssocID="{A9E2B8E1-FE7D-4907-81D3-EDCB6BE822D7}" presName="descendantText" presStyleLbl="alignAccFollowNode1" presStyleIdx="2" presStyleCnt="3" custScaleX="127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41FCA3-C821-41D1-A892-E3874F4237CE}" srcId="{2E751439-B517-4B47-AA11-2E8429E646D6}" destId="{FFDDA310-375C-4EC9-8439-744CB0D266ED}" srcOrd="0" destOrd="0" parTransId="{07BF9979-24AF-4085-B32F-9C951809F3BA}" sibTransId="{5550A59D-8E05-4350-BDE8-9A6A77E18C95}"/>
    <dgm:cxn modelId="{B7BD11E9-9D00-4F1E-B3FB-A4A301DE268E}" type="presOf" srcId="{FFDDA310-375C-4EC9-8439-744CB0D266ED}" destId="{86B3EF59-1FFD-45D0-AB4E-0C50C93A804E}" srcOrd="0" destOrd="0" presId="urn:microsoft.com/office/officeart/2005/8/layout/vList5"/>
    <dgm:cxn modelId="{5B23B5E0-1B07-4753-AB5D-1ED215FA8A72}" srcId="{E6AE3591-9194-4475-B113-2768E772DFFA}" destId="{2E751439-B517-4B47-AA11-2E8429E646D6}" srcOrd="1" destOrd="0" parTransId="{DDEA58EC-9410-4519-93BB-9CFEE68B15AF}" sibTransId="{53C5A49A-0A7C-4128-A251-E0C8C5C53810}"/>
    <dgm:cxn modelId="{7C51EFC3-1D5B-47B5-BC1A-EC8400E98B67}" type="presOf" srcId="{2E751439-B517-4B47-AA11-2E8429E646D6}" destId="{363701CE-5A24-4485-8C53-A3C53549B30F}" srcOrd="0" destOrd="0" presId="urn:microsoft.com/office/officeart/2005/8/layout/vList5"/>
    <dgm:cxn modelId="{A4D6395D-92C7-43CA-ADB6-AB21D6FB19FB}" type="presOf" srcId="{E6AE3591-9194-4475-B113-2768E772DFFA}" destId="{2C9950DE-50C9-4A3A-8235-FD5915B2C93A}" srcOrd="0" destOrd="0" presId="urn:microsoft.com/office/officeart/2005/8/layout/vList5"/>
    <dgm:cxn modelId="{BCFE2C88-6DEF-4420-A397-73AA13EA2269}" type="presOf" srcId="{D4F58A3C-2363-416F-ABC5-A711B321EDC5}" destId="{A67B61E5-D204-474D-A112-56FD29F92807}" srcOrd="0" destOrd="0" presId="urn:microsoft.com/office/officeart/2005/8/layout/vList5"/>
    <dgm:cxn modelId="{205543A4-78A4-4B35-939C-DB0D249C00D3}" type="presOf" srcId="{A9E2B8E1-FE7D-4907-81D3-EDCB6BE822D7}" destId="{693B7606-5FC2-4676-8CA2-3D8861ED272D}" srcOrd="0" destOrd="0" presId="urn:microsoft.com/office/officeart/2005/8/layout/vList5"/>
    <dgm:cxn modelId="{E7A37E3E-B335-48F8-A67A-FECC9776CDFE}" srcId="{72B7087E-E13A-4855-8FB3-7C5073968E07}" destId="{ED3E724F-FE74-45BE-AC05-9EFBAAD768A0}" srcOrd="0" destOrd="0" parTransId="{B33AF012-A7D3-4C92-BC95-D437842BB384}" sibTransId="{EF11D34F-A751-4D3D-B3F9-0B3770390B92}"/>
    <dgm:cxn modelId="{46D39D88-F301-4096-B1DF-1B1298905467}" srcId="{A9E2B8E1-FE7D-4907-81D3-EDCB6BE822D7}" destId="{D4F58A3C-2363-416F-ABC5-A711B321EDC5}" srcOrd="0" destOrd="0" parTransId="{31AEF841-25B2-47FF-9423-18286C14528F}" sibTransId="{5FD1251E-2C32-46D8-BD19-B9CDDF464176}"/>
    <dgm:cxn modelId="{164F0972-E79B-40D6-8EC5-163D28FD96B6}" srcId="{E6AE3591-9194-4475-B113-2768E772DFFA}" destId="{A9E2B8E1-FE7D-4907-81D3-EDCB6BE822D7}" srcOrd="2" destOrd="0" parTransId="{CB840DDF-B78B-4975-B604-6F5A7F9A20BE}" sibTransId="{BB509768-3DE2-435D-AEEF-B6EB60B200CB}"/>
    <dgm:cxn modelId="{EFF80851-B428-4A9A-980C-10BC96F120C2}" type="presOf" srcId="{ED3E724F-FE74-45BE-AC05-9EFBAAD768A0}" destId="{C9B09EBB-F9E1-4F22-A276-865ACD26DF8B}" srcOrd="0" destOrd="0" presId="urn:microsoft.com/office/officeart/2005/8/layout/vList5"/>
    <dgm:cxn modelId="{5A1AAEC3-3566-432A-94B8-A26AAA60F448}" type="presOf" srcId="{72B7087E-E13A-4855-8FB3-7C5073968E07}" destId="{B14C974E-F181-4A70-B95B-83733E1B19C2}" srcOrd="0" destOrd="0" presId="urn:microsoft.com/office/officeart/2005/8/layout/vList5"/>
    <dgm:cxn modelId="{DC86049A-38FB-42A5-AB40-6388A4942EE6}" srcId="{E6AE3591-9194-4475-B113-2768E772DFFA}" destId="{72B7087E-E13A-4855-8FB3-7C5073968E07}" srcOrd="0" destOrd="0" parTransId="{5DFA9397-8F9D-4C9A-B4B4-37AD3833D510}" sibTransId="{EF112AD5-F697-4F49-A4E5-BB0F42004FAD}"/>
    <dgm:cxn modelId="{5DCD5D39-65C0-4338-BDD3-0E50DD012F1F}" type="presParOf" srcId="{2C9950DE-50C9-4A3A-8235-FD5915B2C93A}" destId="{948157F0-2096-4946-8D42-B76363C7F5AA}" srcOrd="0" destOrd="0" presId="urn:microsoft.com/office/officeart/2005/8/layout/vList5"/>
    <dgm:cxn modelId="{13597F87-771D-4514-8AE4-308E599E5087}" type="presParOf" srcId="{948157F0-2096-4946-8D42-B76363C7F5AA}" destId="{B14C974E-F181-4A70-B95B-83733E1B19C2}" srcOrd="0" destOrd="0" presId="urn:microsoft.com/office/officeart/2005/8/layout/vList5"/>
    <dgm:cxn modelId="{67ECCEAA-B933-4740-9B25-E767A03F6B8A}" type="presParOf" srcId="{948157F0-2096-4946-8D42-B76363C7F5AA}" destId="{C9B09EBB-F9E1-4F22-A276-865ACD26DF8B}" srcOrd="1" destOrd="0" presId="urn:microsoft.com/office/officeart/2005/8/layout/vList5"/>
    <dgm:cxn modelId="{C7EE6B4E-2EE4-45BE-AB1B-48C0BF6523C7}" type="presParOf" srcId="{2C9950DE-50C9-4A3A-8235-FD5915B2C93A}" destId="{0DB0A4C2-0170-4AB8-B737-1C34FED50104}" srcOrd="1" destOrd="0" presId="urn:microsoft.com/office/officeart/2005/8/layout/vList5"/>
    <dgm:cxn modelId="{02CD62B4-E257-46E6-80F7-8DF66D8E6BCF}" type="presParOf" srcId="{2C9950DE-50C9-4A3A-8235-FD5915B2C93A}" destId="{F3E1CB0F-6310-4005-AB21-446B913B2699}" srcOrd="2" destOrd="0" presId="urn:microsoft.com/office/officeart/2005/8/layout/vList5"/>
    <dgm:cxn modelId="{E6CF99B9-6366-4DB4-B5C2-45E0BF7934FA}" type="presParOf" srcId="{F3E1CB0F-6310-4005-AB21-446B913B2699}" destId="{363701CE-5A24-4485-8C53-A3C53549B30F}" srcOrd="0" destOrd="0" presId="urn:microsoft.com/office/officeart/2005/8/layout/vList5"/>
    <dgm:cxn modelId="{C52F6550-B187-479B-99D9-AE0DF5D2F10A}" type="presParOf" srcId="{F3E1CB0F-6310-4005-AB21-446B913B2699}" destId="{86B3EF59-1FFD-45D0-AB4E-0C50C93A804E}" srcOrd="1" destOrd="0" presId="urn:microsoft.com/office/officeart/2005/8/layout/vList5"/>
    <dgm:cxn modelId="{2E8D801A-0776-47C7-B83E-68815088005B}" type="presParOf" srcId="{2C9950DE-50C9-4A3A-8235-FD5915B2C93A}" destId="{8BE3F4A5-A0F5-4A38-919F-02A2835E6E46}" srcOrd="3" destOrd="0" presId="urn:microsoft.com/office/officeart/2005/8/layout/vList5"/>
    <dgm:cxn modelId="{17CBC20C-8233-4407-9865-685810DB334C}" type="presParOf" srcId="{2C9950DE-50C9-4A3A-8235-FD5915B2C93A}" destId="{78D77089-1E4C-43B8-A6EA-67EF2709703D}" srcOrd="4" destOrd="0" presId="urn:microsoft.com/office/officeart/2005/8/layout/vList5"/>
    <dgm:cxn modelId="{F61C57BD-9BEB-4D31-9EC3-939579AB6114}" type="presParOf" srcId="{78D77089-1E4C-43B8-A6EA-67EF2709703D}" destId="{693B7606-5FC2-4676-8CA2-3D8861ED272D}" srcOrd="0" destOrd="0" presId="urn:microsoft.com/office/officeart/2005/8/layout/vList5"/>
    <dgm:cxn modelId="{148692B3-94B9-41F8-A4E2-26D6331442DD}" type="presParOf" srcId="{78D77089-1E4C-43B8-A6EA-67EF2709703D}" destId="{A67B61E5-D204-474D-A112-56FD29F928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09EBB-F9E1-4F22-A276-865ACD26DF8B}">
      <dsp:nvSpPr>
        <dsp:cNvPr id="0" name=""/>
        <dsp:cNvSpPr/>
      </dsp:nvSpPr>
      <dsp:spPr>
        <a:xfrm rot="5400000">
          <a:off x="4305543" y="-2852709"/>
          <a:ext cx="848677" cy="676948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«Мониторинг школьной адаптации»- психологический скрининг</a:t>
          </a:r>
        </a:p>
      </dsp:txBody>
      <dsp:txXfrm rot="-5400000">
        <a:off x="1345142" y="149121"/>
        <a:ext cx="6728051" cy="765819"/>
      </dsp:txXfrm>
    </dsp:sp>
    <dsp:sp modelId="{B14C974E-F181-4A70-B95B-83733E1B19C2}">
      <dsp:nvSpPr>
        <dsp:cNvPr id="0" name=""/>
        <dsp:cNvSpPr/>
      </dsp:nvSpPr>
      <dsp:spPr>
        <a:xfrm>
          <a:off x="238305" y="1607"/>
          <a:ext cx="1106836" cy="10608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/>
            <a:t>I</a:t>
          </a:r>
          <a:endParaRPr lang="ru-RU" sz="5300" kern="1200" dirty="0"/>
        </a:p>
      </dsp:txBody>
      <dsp:txXfrm>
        <a:off x="290091" y="53393"/>
        <a:ext cx="1003264" cy="957274"/>
      </dsp:txXfrm>
    </dsp:sp>
    <dsp:sp modelId="{86B3EF59-1FFD-45D0-AB4E-0C50C93A804E}">
      <dsp:nvSpPr>
        <dsp:cNvPr id="0" name=""/>
        <dsp:cNvSpPr/>
      </dsp:nvSpPr>
      <dsp:spPr>
        <a:xfrm rot="5400000">
          <a:off x="4255826" y="-1689103"/>
          <a:ext cx="848677" cy="667004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«Родительская школа»- семейное консультирование, обучающие семинары-тренинги</a:t>
          </a:r>
        </a:p>
      </dsp:txBody>
      <dsp:txXfrm rot="-5400000">
        <a:off x="1345142" y="1263010"/>
        <a:ext cx="6628617" cy="765819"/>
      </dsp:txXfrm>
    </dsp:sp>
    <dsp:sp modelId="{363701CE-5A24-4485-8C53-A3C53549B30F}">
      <dsp:nvSpPr>
        <dsp:cNvPr id="0" name=""/>
        <dsp:cNvSpPr/>
      </dsp:nvSpPr>
      <dsp:spPr>
        <a:xfrm>
          <a:off x="238305" y="1115496"/>
          <a:ext cx="1106836" cy="10608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/>
            <a:t>II</a:t>
          </a:r>
          <a:endParaRPr lang="ru-RU" sz="5300" kern="1200" dirty="0"/>
        </a:p>
      </dsp:txBody>
      <dsp:txXfrm>
        <a:off x="290091" y="1167282"/>
        <a:ext cx="1003264" cy="957274"/>
      </dsp:txXfrm>
    </dsp:sp>
    <dsp:sp modelId="{A67B61E5-D204-474D-A112-56FD29F92807}">
      <dsp:nvSpPr>
        <dsp:cNvPr id="0" name=""/>
        <dsp:cNvSpPr/>
      </dsp:nvSpPr>
      <dsp:spPr>
        <a:xfrm rot="5400000">
          <a:off x="4295028" y="-635435"/>
          <a:ext cx="848677" cy="679048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«Здоровье учителя» - психологическое консультирование, оздоровительные тренинги стрессоустойчивости</a:t>
          </a:r>
        </a:p>
      </dsp:txBody>
      <dsp:txXfrm rot="-5400000">
        <a:off x="1324123" y="2376899"/>
        <a:ext cx="6749060" cy="765819"/>
      </dsp:txXfrm>
    </dsp:sp>
    <dsp:sp modelId="{693B7606-5FC2-4676-8CA2-3D8861ED272D}">
      <dsp:nvSpPr>
        <dsp:cNvPr id="0" name=""/>
        <dsp:cNvSpPr/>
      </dsp:nvSpPr>
      <dsp:spPr>
        <a:xfrm>
          <a:off x="238305" y="2229385"/>
          <a:ext cx="1085817" cy="10608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/>
            <a:t>III</a:t>
          </a:r>
          <a:endParaRPr lang="ru-RU" sz="5300" kern="1200" dirty="0"/>
        </a:p>
      </dsp:txBody>
      <dsp:txXfrm>
        <a:off x="290091" y="2281171"/>
        <a:ext cx="982245" cy="957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A49A9-56A0-4F2D-933C-1DCB8F44F6AC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0171A-61A4-4EAB-A52E-D06736B31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89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171A-61A4-4EAB-A52E-D06736B3122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8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1885951"/>
            <a:ext cx="6600451" cy="1697086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3583036"/>
            <a:ext cx="6600451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3240869"/>
            <a:ext cx="1395473" cy="58633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3397156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57200"/>
            <a:ext cx="6591985" cy="233778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23748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2433105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2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2628900"/>
            <a:ext cx="5653888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23748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2433105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7" y="486004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178980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80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828801"/>
            <a:ext cx="6591985" cy="204363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591985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41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688292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688292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7" y="486004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178980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36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70555"/>
            <a:ext cx="6591984" cy="2160015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591985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591985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469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470555"/>
            <a:ext cx="1656132" cy="3962863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470555"/>
            <a:ext cx="4716348" cy="39628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468082"/>
            <a:ext cx="6589199" cy="9606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28332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555922"/>
            <a:ext cx="6591985" cy="11016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686050"/>
            <a:ext cx="6591985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23748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2433105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1602530"/>
            <a:ext cx="3197531" cy="282554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1602530"/>
            <a:ext cx="3197093" cy="282554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590838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1669969"/>
            <a:ext cx="2874596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102167"/>
            <a:ext cx="3197532" cy="232927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1667548"/>
            <a:ext cx="2873239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099746"/>
            <a:ext cx="3195680" cy="232927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590838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468082"/>
            <a:ext cx="6589200" cy="9606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8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34566"/>
            <a:ext cx="2629584" cy="73223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334567"/>
            <a:ext cx="3790906" cy="4061222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198960"/>
            <a:ext cx="2629584" cy="3196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5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600450"/>
            <a:ext cx="6591985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476224"/>
            <a:ext cx="6591985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4025504"/>
            <a:ext cx="6591985" cy="37028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7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171450"/>
            <a:ext cx="1981200" cy="497897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14"/>
            <a:ext cx="1952272" cy="5139726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468082"/>
            <a:ext cx="6589200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1600200"/>
            <a:ext cx="6591985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4601317"/>
            <a:ext cx="766380" cy="277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4601857"/>
            <a:ext cx="571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590838"/>
            <a:ext cx="58497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55976" y="2586991"/>
            <a:ext cx="4536504" cy="101026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Правления Евразийской Ассоциации Медицинских и Экологических технологий, академик АМТН,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д.м.н., проф.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Жиляев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 Г.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771550"/>
            <a:ext cx="81201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Проект «Центр 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адаптации»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="" xmlns:a16="http://schemas.microsoft.com/office/drawing/2014/main" id="{33ADEAE5-BE3E-4A54-AE07-E061C4E3F552}"/>
              </a:ext>
            </a:extLst>
          </p:cNvPr>
          <p:cNvSpPr txBox="1">
            <a:spLocks/>
          </p:cNvSpPr>
          <p:nvPr/>
        </p:nvSpPr>
        <p:spPr>
          <a:xfrm>
            <a:off x="5724128" y="4299942"/>
            <a:ext cx="3168352" cy="75608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тел: 8-499-343-03-40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mebix@yandex.ru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5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D3C061-DD58-4048-B1DB-A7FE9ED4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874" y="291548"/>
            <a:ext cx="6589199" cy="9606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Отказы и невыполнения одного из заданий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877A2199-14EA-423C-B8E1-B08F823B2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46802"/>
              </p:ext>
            </p:extLst>
          </p:nvPr>
        </p:nvGraphicFramePr>
        <p:xfrm>
          <a:off x="1763688" y="1304969"/>
          <a:ext cx="7380312" cy="372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374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90DD90-4364-4992-9AED-E4137A2C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95486"/>
            <a:ext cx="7850832" cy="48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график класса (группы) школьной адаптации ГБОУ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6D1D0C3-94FE-445F-A303-6ABF32D2D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67594"/>
            <a:ext cx="7850832" cy="347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7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1" y="928304"/>
            <a:ext cx="93610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920075"/>
            <a:ext cx="194421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мин./чел.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2695" y="928303"/>
            <a:ext cx="231472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Биометрический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модуль: антропометрия, рост, вес, мышечно-жировой коэффициент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80824" y="1170678"/>
            <a:ext cx="321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27820" y="928303"/>
            <a:ext cx="280789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прогнозируемых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 для здоровья – опросник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768238"/>
            <a:ext cx="9361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7320" y="1798513"/>
            <a:ext cx="194421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мин./чел.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87320" y="2053409"/>
            <a:ext cx="194421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2694" y="1934387"/>
            <a:ext cx="2298130" cy="16466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Физиологический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модуль: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АД, пульс спирометрия, термометрия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риска скрытых заболеваний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82694" y="2679762"/>
            <a:ext cx="229813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80824" y="2129523"/>
            <a:ext cx="321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27820" y="1804034"/>
            <a:ext cx="2807890" cy="16466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Психофизиологический модуль: таблица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Шульте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термометрия сегментарная, ЭКГ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вегетограмма (слайд 5)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стресса, хронического переутомления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02482" y="2625756"/>
            <a:ext cx="280789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9626" y="3620600"/>
            <a:ext cx="9361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8806" y="3580992"/>
            <a:ext cx="1555441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адаптации)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9903" y="3620601"/>
            <a:ext cx="1581857" cy="584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Устойчивая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78134" y="3612835"/>
            <a:ext cx="2376263" cy="584775"/>
          </a:xfrm>
          <a:prstGeom prst="rect">
            <a:avLst/>
          </a:prstGeom>
          <a:solidFill>
            <a:srgbClr val="FFFF66"/>
          </a:solidFill>
          <a:ln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(нестойкая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03475" y="3549620"/>
            <a:ext cx="1644308" cy="338554"/>
          </a:xfrm>
          <a:prstGeom prst="rect">
            <a:avLst/>
          </a:prstGeom>
          <a:solidFill>
            <a:srgbClr val="FF5050"/>
          </a:solidFill>
          <a:ln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</a:p>
        </p:txBody>
      </p:sp>
      <p:cxnSp>
        <p:nvCxnSpPr>
          <p:cNvPr id="23" name="Прямая со стрелкой 22"/>
          <p:cNvCxnSpPr>
            <a:stCxn id="22" idx="2"/>
          </p:cNvCxnSpPr>
          <p:nvPr/>
        </p:nvCxnSpPr>
        <p:spPr>
          <a:xfrm>
            <a:off x="8125629" y="3888174"/>
            <a:ext cx="6071" cy="137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03097" y="4339952"/>
            <a:ext cx="1528801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66670" y="4201453"/>
            <a:ext cx="1581856" cy="8309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Мониторинг-динамическое наблюдение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81199" y="4171303"/>
            <a:ext cx="2170130" cy="954107"/>
          </a:xfrm>
          <a:prstGeom prst="rect">
            <a:avLst/>
          </a:prstGeom>
          <a:solidFill>
            <a:srgbClr val="FFFF66"/>
          </a:solidFill>
          <a:ln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Мониторинг- с контролем адаптирующих режимов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3475" y="3996490"/>
            <a:ext cx="1644308" cy="1169551"/>
          </a:xfrm>
          <a:prstGeom prst="rect">
            <a:avLst/>
          </a:prstGeom>
          <a:solidFill>
            <a:srgbClr val="FF5050"/>
          </a:solidFill>
          <a:ln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на консультацию к школьному психологу/мед. работнику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61709" y="21197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автоматизированного скрининга</a:t>
            </a:r>
            <a:endParaRPr lang="ru-RU" sz="2800" dirty="0"/>
          </a:p>
        </p:txBody>
      </p:sp>
      <p:cxnSp>
        <p:nvCxnSpPr>
          <p:cNvPr id="37" name="Прямая со стрелкой 36"/>
          <p:cNvCxnSpPr>
            <a:stCxn id="21" idx="2"/>
            <a:endCxn id="33" idx="0"/>
          </p:cNvCxnSpPr>
          <p:nvPr/>
        </p:nvCxnSpPr>
        <p:spPr>
          <a:xfrm flipH="1" flipV="1">
            <a:off x="5966264" y="4171303"/>
            <a:ext cx="2" cy="26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9626" y="4347269"/>
            <a:ext cx="9361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250479" y="1335573"/>
            <a:ext cx="194421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0" idx="2"/>
          </p:cNvCxnSpPr>
          <p:nvPr/>
        </p:nvCxnSpPr>
        <p:spPr>
          <a:xfrm flipV="1">
            <a:off x="3840832" y="4163265"/>
            <a:ext cx="0" cy="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9880" y="2040886"/>
            <a:ext cx="2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194695" y="1207395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1" idx="0"/>
          </p:cNvCxnSpPr>
          <p:nvPr/>
        </p:nvCxnSpPr>
        <p:spPr>
          <a:xfrm>
            <a:off x="2259428" y="1547196"/>
            <a:ext cx="0" cy="251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03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71224"/>
            <a:ext cx="3888432" cy="4206612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49414"/>
            <a:ext cx="3888432" cy="42284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D41C66A-48BC-4AD5-8776-D886C7F0E369}"/>
              </a:ext>
            </a:extLst>
          </p:cNvPr>
          <p:cNvSpPr txBox="1"/>
          <p:nvPr/>
        </p:nvSpPr>
        <p:spPr>
          <a:xfrm>
            <a:off x="1547664" y="87475"/>
            <a:ext cx="6673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автоматизированного скрининга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418C366-D78E-40EB-A78F-D76A91173788}"/>
              </a:ext>
            </a:extLst>
          </p:cNvPr>
          <p:cNvSpPr txBox="1"/>
          <p:nvPr/>
        </p:nvSpPr>
        <p:spPr>
          <a:xfrm>
            <a:off x="1562392" y="524976"/>
            <a:ext cx="279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ЭКГ - вегетограмма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66A99B1-411A-4782-87E0-5FAE9E5EC23E}"/>
              </a:ext>
            </a:extLst>
          </p:cNvPr>
          <p:cNvSpPr txBox="1"/>
          <p:nvPr/>
        </p:nvSpPr>
        <p:spPr>
          <a:xfrm>
            <a:off x="5148064" y="524976"/>
            <a:ext cx="4598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Сегментарная термометрия</a:t>
            </a:r>
          </a:p>
        </p:txBody>
      </p:sp>
    </p:spTree>
    <p:extLst>
      <p:ext uri="{BB962C8B-B14F-4D97-AF65-F5344CB8AC3E}">
        <p14:creationId xmlns:p14="http://schemas.microsoft.com/office/powerpoint/2010/main" val="142906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516218" y="1334634"/>
            <a:ext cx="2448271" cy="254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480"/>
            <a:ext cx="7848869" cy="486054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Адресный маршрут коррекции для групп дезадаптации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030" y="1402099"/>
            <a:ext cx="2520279" cy="324036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Clr>
                <a:srgbClr val="94B6D2"/>
              </a:buClr>
              <a:buNone/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5711" y="3859449"/>
            <a:ext cx="2113241" cy="630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21348" y="3678568"/>
            <a:ext cx="1584178" cy="992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1524" y="2288104"/>
            <a:ext cx="2452965" cy="469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Адаптирующие развивающие программы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25907" y="2306743"/>
            <a:ext cx="1584176" cy="1054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5203" y="2645791"/>
            <a:ext cx="214925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42242" y="1413462"/>
            <a:ext cx="1584176" cy="58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5203" y="1328132"/>
            <a:ext cx="2149254" cy="81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1313257"/>
            <a:ext cx="2149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психологического и физического здоровья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90797" y="1451768"/>
            <a:ext cx="1517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учреждения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57557" y="2330954"/>
            <a:ext cx="1584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психолого-педагогическое сопровождение - ПМПК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11961" y="3818910"/>
            <a:ext cx="174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 ГОУ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63689" y="2633576"/>
            <a:ext cx="2299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развития, ОВЗ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8711" y="385944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Стрессозависимые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 адаптации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11520" y="3469487"/>
            <a:ext cx="2452968" cy="602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патологического стресса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9713" y="843559"/>
            <a:ext cx="2149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факторов </a:t>
            </a:r>
          </a:p>
          <a:p>
            <a:pPr algn="ctr"/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6272" y="859672"/>
            <a:ext cx="109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516216" y="85967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000"/>
              </a:spcBef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мероприятие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95537" y="2638444"/>
            <a:ext cx="943923" cy="729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Д*: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516218" y="1717213"/>
            <a:ext cx="2448271" cy="437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реабилитация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516217" y="2883667"/>
            <a:ext cx="2452966" cy="483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Коррекционно-развивающие программы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502793" y="4210031"/>
            <a:ext cx="2466391" cy="871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коррекция девиантного поведения, витального риска и </a:t>
            </a:r>
            <a:r>
              <a:rPr lang="ru-RU" sz="1600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аддикций</a:t>
            </a:r>
            <a:endParaRPr lang="ru-RU" sz="1600" b="1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228004" y="1468578"/>
            <a:ext cx="0" cy="474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231414" y="2528914"/>
            <a:ext cx="0" cy="5966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231414" y="3770693"/>
            <a:ext cx="0" cy="8083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8" idx="1"/>
          </p:cNvCxnSpPr>
          <p:nvPr/>
        </p:nvCxnSpPr>
        <p:spPr>
          <a:xfrm flipH="1">
            <a:off x="6228185" y="1461875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>
            <a:off x="6231415" y="1942626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6231414" y="2528914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6236568" y="3125573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6244951" y="3770693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H="1">
            <a:off x="6244951" y="4579022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5940152" y="1717214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5926417" y="2834108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5809870" y="4174858"/>
            <a:ext cx="41831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4067944" y="1726469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H="1">
            <a:off x="4056959" y="2846802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4033314" y="4171073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1619672" y="1705602"/>
            <a:ext cx="0" cy="2469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1619672" y="2852866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1619671" y="1705602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1617171" y="4174857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1329138" y="3000856"/>
            <a:ext cx="28803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123490" y="4804849"/>
            <a:ext cx="338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До прохождения обследования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104557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932"/>
            <a:ext cx="7560840" cy="9606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школьной адаптации в системе выявления детской одарённости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29612"/>
            <a:ext cx="8640960" cy="32943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Подход: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«цены успеха» при выполнении обучающимися предметных задач повышенной сложности (экзамены, тесты, олимпиады).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Алгоритм замеров: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Исходное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психофункциональное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обследование (2 мин.).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Выполнение программы креативного предметного тестирования (ИО).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Контрольное психофизиологическое обследование (КО).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94B6D2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Алгоритм оценки результатов обучающихся, успешно выполнивших задачи тестирования: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Результат, Оценка результата,  Рекомендации.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2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367507" y="1491630"/>
            <a:ext cx="2149254" cy="99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иного предметно-ориентированного ресурса личности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03498"/>
            <a:ext cx="7992887" cy="645506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Алгоритм оценки профильных способностей обучающихся (успешно выполнивших креативные задания)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13588"/>
            <a:ext cx="8712967" cy="32403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94B6D2"/>
              </a:buClr>
              <a:buNone/>
            </a:pP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			Оценка результата			Рекомендации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6061" y="4294062"/>
            <a:ext cx="214925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6921" y="4010531"/>
            <a:ext cx="2397843" cy="992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83186" y="2624990"/>
            <a:ext cx="2149254" cy="1197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Мотивирующие предметные программы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35551" y="2632061"/>
            <a:ext cx="2360584" cy="1190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7142" y="3018277"/>
            <a:ext cx="214925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1498730"/>
            <a:ext cx="2376264" cy="983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5991" y="1775519"/>
            <a:ext cx="214925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89061" y="176769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КО хуже показателей ИО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9872" y="145293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успеха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-мотивация при истощении ресурса «личностный подвиг»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98293" y="2528429"/>
            <a:ext cx="239784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«Потенциал одарённости» </a:t>
            </a:r>
          </a:p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в предмете и области знаний + психологическая устойчивость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92800" y="3871039"/>
            <a:ext cx="24088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«Сформированная одарённость» </a:t>
            </a:r>
          </a:p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креативный уровень в предметной области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0568" y="300466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≈ ИО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5005" y="42875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лучше ИО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83186" y="4003275"/>
            <a:ext cx="2149254" cy="999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rgbClr val="94B6D2"/>
              </a:buClr>
            </a:pP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мотивации на предмет + общие развивающие программы </a:t>
            </a:r>
          </a:p>
        </p:txBody>
      </p:sp>
      <p:cxnSp>
        <p:nvCxnSpPr>
          <p:cNvPr id="29" name="Прямая соединительная линия 28"/>
          <p:cNvCxnSpPr>
            <a:stCxn id="12" idx="3"/>
          </p:cNvCxnSpPr>
          <p:nvPr/>
        </p:nvCxnSpPr>
        <p:spPr>
          <a:xfrm>
            <a:off x="2835245" y="1991543"/>
            <a:ext cx="576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885315" y="3244993"/>
            <a:ext cx="576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96396" y="4510086"/>
            <a:ext cx="576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796136" y="1991543"/>
            <a:ext cx="576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14764" y="3222065"/>
            <a:ext cx="576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20257" y="4532759"/>
            <a:ext cx="576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A72406B-91DE-44F1-982A-96F6A84453A0}"/>
              </a:ext>
            </a:extLst>
          </p:cNvPr>
          <p:cNvSpPr txBox="1"/>
          <p:nvPr/>
        </p:nvSpPr>
        <p:spPr>
          <a:xfrm>
            <a:off x="1149936" y="4770215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КО*-Контрольное обследование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ИО*-Исходное обследование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574797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5C0F93-E13E-41F4-9E8A-C7AA86F3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0133"/>
            <a:ext cx="6914728" cy="9606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консультирование в ГБОУ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1F8874DF-1C60-4638-8A93-B605A5D11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1231"/>
              </p:ext>
            </p:extLst>
          </p:nvPr>
        </p:nvGraphicFramePr>
        <p:xfrm>
          <a:off x="539552" y="597704"/>
          <a:ext cx="8354888" cy="424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3512198129"/>
                    </a:ext>
                  </a:extLst>
                </a:gridCol>
                <a:gridCol w="3277344">
                  <a:extLst>
                    <a:ext uri="{9D8B030D-6E8A-4147-A177-3AD203B41FA5}">
                      <a16:colId xmlns="" xmlns:a16="http://schemas.microsoft.com/office/drawing/2014/main" val="3510275408"/>
                    </a:ext>
                  </a:extLst>
                </a:gridCol>
                <a:gridCol w="32773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</a:t>
                      </a:r>
                    </a:p>
                  </a:txBody>
                  <a:tcPr marT="34290" marB="34290"/>
                </a:tc>
                <a:tc gridSpan="2"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обучающимся (воспитанникам) и их семьям в психологических   ситуациях, при проблемах развития и ограниченных возможностях здоровья</a:t>
                      </a:r>
                      <a:endParaRPr lang="ru-RU" sz="1400" b="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273170"/>
                  </a:ext>
                </a:extLst>
              </a:tr>
              <a:tr h="203781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 консультаций:</a:t>
                      </a:r>
                      <a:endParaRPr lang="ru-RU" sz="1400" b="1" dirty="0"/>
                    </a:p>
                  </a:txBody>
                  <a:tcPr marT="34290" marB="34290"/>
                </a:tc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психологического, психомоторного и психоречевого развития обучающегося (воспитанника)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случаях проблем школьной адаптации и обучения;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Оптимизация семейного взаимодействия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Профилактика: </a:t>
                      </a:r>
                    </a:p>
                    <a:p>
                      <a:pPr lvl="0">
                        <a:buFont typeface="Wingdings" panose="05000000000000000000" pitchFamily="2" charset="2"/>
                        <a:buChar char="Ø"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Стрессозависимых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нарушений</a:t>
                      </a:r>
                    </a:p>
                    <a:p>
                      <a:pPr lvl="0">
                        <a:buFont typeface="Wingdings" panose="05000000000000000000" pitchFamily="2" charset="2"/>
                        <a:buChar char="Ø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Аддиктивного поведения</a:t>
                      </a:r>
                    </a:p>
                    <a:p>
                      <a:pPr lvl="0">
                        <a:buFont typeface="Wingdings" panose="05000000000000000000" pitchFamily="2" charset="2"/>
                        <a:buChar char="Ø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Агрессии и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аутоагрессии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Ø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Девиантного поведения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5085276"/>
                  </a:ext>
                </a:extLst>
              </a:tr>
              <a:tr h="60057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Консультанты: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Дефектолог-логопед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Реабилитолог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92372083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Консультаций:</a:t>
                      </a:r>
                    </a:p>
                  </a:txBody>
                  <a:tcPr marT="34290" marB="34290"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Динамический контроль уровня психофизической адаптации обучающегося (воспитанника)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индивидуального оздоровительного маршрута и контроль эффективности коррекционных мероприятий</a:t>
                      </a: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975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388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8671"/>
            <a:ext cx="7992888" cy="36949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основных 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05576"/>
            <a:ext cx="8784976" cy="37378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78356"/>
              </p:ext>
            </p:extLst>
          </p:nvPr>
        </p:nvGraphicFramePr>
        <p:xfrm>
          <a:off x="971600" y="1009885"/>
          <a:ext cx="7992888" cy="376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35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5978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«Развитие навыков позитивной коммуникации»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453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 Развитие навыков общения, профилактика девиантного поведения.</a:t>
                      </a: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обучающихся младших классов (интерактивный тренинг)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186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подростков (интерактивный тренинг)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2186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3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старшеклассников  (интерактивный тренинг)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2186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4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родителей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(обучающий семинар)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186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педагогического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состава (обучающий семинар)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706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079665"/>
              </p:ext>
            </p:extLst>
          </p:nvPr>
        </p:nvGraphicFramePr>
        <p:xfrm>
          <a:off x="899592" y="978287"/>
          <a:ext cx="7920880" cy="3186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7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11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 семинар</a:t>
                      </a:r>
                      <a:r>
                        <a:rPr lang="ru-RU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«Профилактика аддиктивного поведения»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3377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 Формирование установки на избегание наркотизации,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алкоголизации, курение, профилактика коллективной аддикции</a:t>
                      </a:r>
                      <a:endParaRPr lang="ru-RU" sz="18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6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5-11 классов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(интерактивный обучающий тренинг)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618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родителей обучающихся и педагогов (обучающий семинар)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5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5052" y="303498"/>
            <a:ext cx="7055380" cy="59406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«Центр школьной адаптации»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22094"/>
              </p:ext>
            </p:extLst>
          </p:nvPr>
        </p:nvGraphicFramePr>
        <p:xfrm>
          <a:off x="936298" y="1113588"/>
          <a:ext cx="7992888" cy="36491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63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641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</a:t>
                      </a:r>
                    </a:p>
                  </a:txBody>
                  <a:tcPr marL="74577" marR="74577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Осуществить психолого-педагогическую поддержку обучающихся, членов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их семей и педагогов в условиях школьного образовательного процесса.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77" marR="74577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273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</a:txBody>
                  <a:tcPr marL="74577" marR="74577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 Динамическое наблюдение и оценка уровня адаптации обучающихся к условиям образовательного процесса.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Контроль мероприятий оздоровительного маршрута обучающихся с ОВЗ, имеющих проблемы психологической адаптации, хронические заболевания.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Профилактика девиантного поведения обучающихся: жестокости, агрессии, аутоагрессии (суицидального риска), поведенческих реакций, наркотизации, алкоголизации и табакокурения.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Развитие навыков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психоэкологического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конструктивного  взаимодействия с участниками </a:t>
                      </a:r>
                      <a:r>
                        <a:rPr lang="ru-RU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педагогического процесса.</a:t>
                      </a:r>
                      <a:endParaRPr lang="ru-RU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Профилактика  и психологическая коррекция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стрессозависимых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 у участников образовательного процесса.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77" marR="74577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507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991201"/>
              </p:ext>
            </p:extLst>
          </p:nvPr>
        </p:nvGraphicFramePr>
        <p:xfrm>
          <a:off x="609600" y="1113588"/>
          <a:ext cx="8138864" cy="3718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71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810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 тренинг-семинар</a:t>
                      </a:r>
                      <a:r>
                        <a:rPr lang="ru-RU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«Повышение стрессоустойчивости»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220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 Развитие навыков стрессоустойчивости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сложных ситуациях: экзамены, конфликты</a:t>
                      </a:r>
                      <a:endParaRPr lang="ru-RU" sz="18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младших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школьников (развивающий игровой тренинг)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5-11 классов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 тренинг,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психологическая саморегуляция)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868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3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педагогов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(обучение приемам профилактики профессионального эмоционального выгорания)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786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503213"/>
              </p:ext>
            </p:extLst>
          </p:nvPr>
        </p:nvGraphicFramePr>
        <p:xfrm>
          <a:off x="1475656" y="357505"/>
          <a:ext cx="7344816" cy="450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330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 семинар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«Проблемы психомоторного и психоречевого развития»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476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 Повышение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эффективности психолого-педагогического сопровождения детей с ограниченными возможностями здоровья</a:t>
                      </a:r>
                      <a:endParaRPr lang="ru-RU" sz="15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психомоторного развития детей дошкольного возраста; подходы к коррекции последствий гипоксических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повреждений ЦНС в раннем возрасте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опорно-двигательного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аппарата; коррекция осанки, оптимизация условий для развития позвоночника, профилактика сколиоза; коррекция мышечных дезадаптивных состояний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223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иммунитета,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диагностика нейровегетативных и психоэндокринных реакций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нарушений общего развития ребёнка (дизонтогенеза)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Психоречевое развитие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норме и патологии. Упражнение по коррекции психоречевых проблем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265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8BC32F-0017-4B58-837D-69F254AA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2" y="897564"/>
            <a:ext cx="6589199" cy="53118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Здоровье учителя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AE5EEBDB-1C4B-42C0-85E3-082B81D52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167925"/>
              </p:ext>
            </p:extLst>
          </p:nvPr>
        </p:nvGraphicFramePr>
        <p:xfrm>
          <a:off x="1835696" y="1329612"/>
          <a:ext cx="6698704" cy="314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352">
                  <a:extLst>
                    <a:ext uri="{9D8B030D-6E8A-4147-A177-3AD203B41FA5}">
                      <a16:colId xmlns="" xmlns:a16="http://schemas.microsoft.com/office/drawing/2014/main" val="41661022"/>
                    </a:ext>
                  </a:extLst>
                </a:gridCol>
                <a:gridCol w="3349352">
                  <a:extLst>
                    <a:ext uri="{9D8B030D-6E8A-4147-A177-3AD203B41FA5}">
                      <a16:colId xmlns="" xmlns:a16="http://schemas.microsoft.com/office/drawing/2014/main" val="681594056"/>
                    </a:ext>
                  </a:extLst>
                </a:gridCol>
              </a:tblGrid>
              <a:tr h="5903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Задачи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Результат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4071661805"/>
                  </a:ext>
                </a:extLst>
              </a:tr>
              <a:tr h="25514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Оценка психологической адаптации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Обучение основам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Поддержание здоровья учителя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Выявление утомляемости и стрессозависимых расстройств.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Повышение проф. стрессоустойчивости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Обучение навыкам психологической саморегуляции и профессиональной коммуникации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240483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851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9D233E-38A4-4C1E-B74F-65BA489B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1480"/>
            <a:ext cx="7922841" cy="9606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школьной адаптации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568D03-3AF1-4BFB-8BC7-D539C545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231" y="1093050"/>
            <a:ext cx="7274769" cy="40504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«Паспорт здоровья»: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 динамическое наблюдение, контроль тенденций психологического состояния обучающихся (воспитанников)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Сверхраннее оперативное выявление групп психологической дезадаптации с прогностическим дифференцированным анализом факторов риска: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психофизическое развитие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обучения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девиантное поведение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эффективности корректирующих мероприятий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внутрисемейной коммуникации, выстраивание оздоровительного маршрута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 психологической адаптации учителя, повышение стрессоустойчивости, профилактика эмоционального выгорания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стрессозависимых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89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5486"/>
            <a:ext cx="7632848" cy="9606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анализа результатов мониторинга школьной адаптации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939907"/>
              </p:ext>
            </p:extLst>
          </p:nvPr>
        </p:nvGraphicFramePr>
        <p:xfrm>
          <a:off x="395536" y="1059582"/>
          <a:ext cx="8439774" cy="364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287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213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Индивидуальный профиль: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Доказательный динамический контроль функционального состояния и показателей психофизиологической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адаптации обучающихся, с возможностью сверхраннего выявления дезадаптивных тенденций: повышенной утомляемости, склонности к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девиантным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формам поведения, проблемы обучаемости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59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Групповой профиль: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Группа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Класс.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Сверхраннее выявление значимых тенденций, определяющих эффективность образовательного процесса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выявление доказательных характеристик «групп риска»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бщественно-значимые контингенты:</a:t>
                      </a:r>
                    </a:p>
                    <a:p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образовательного процесса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Доказательный прогностический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 интегративных параметров психологического благополучия с вероятностной оценкой направлений развития отдельных тенденций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871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48872" cy="48605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информированного согласия родителей (опекунов) на психолого-педагогическое сопровождение обучающихся (воспитанников) ГБОУ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(ФИО), даю согласие на психолого-педагогическое сопровождение обучающегося (воспитанника) степень родства, ФИО ребенка, Дата рождения, Класс (группа), Структурное подразделение ГБОУ психолого-педагогическое сопровождение включает мероприятия проводимые психологами школы и привлеченными школой специалистами: - Психологическую диагностику; -Развивающие занятия и обучающие семинары; - Семейные психологические консультации.</a:t>
            </a:r>
          </a:p>
          <a:p>
            <a:pPr marL="0" indent="0" algn="just">
              <a:buNone/>
            </a:pP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обязанности: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Специалисты обязаны проводить мероприятия психолого-педагогического сопровождения в соответствии с планом и перечнем мероприятий утвержденном ГБОУ «Школа 2120»; - При обращении родителей (опекунов) предоставлять им информацию о результатах психологического обследования ребёнка;- Не разглашать личную информацию, результаты обследования, консультативные заключения и фото, полученные в процессе работы с ребенком и его родителями (опекунами).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может быть нарушена в следующих ситуациях: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Если ребенок сообщит о намерении нанести серьезный вред себе или другим лицам. - Если ребенок сообщит о жестоком обращении с ним или другими.- Если материалы индивидуальной работы будут затребованы правоохранительными органами.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таких ситуациях родители (законные представители) будут информированы школой. </a:t>
            </a:r>
          </a:p>
          <a:p>
            <a:pPr marL="0" indent="0" algn="just">
              <a:buNone/>
            </a:pP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имеют право: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Обратится к специалисту школы по вопросам психологического и психофизиологического состояния ребенка; - Участвовать в обучающих семинарах и семейном психологическом консультировании по проблемам развития ребенка, организованных школой; - Отказаться от мероприятий психолого-педагогического сопровождения по заявлению на имя директора школы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«_____» ______________ 20____г.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Подпись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0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423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проектных мероприятий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889671"/>
              </p:ext>
            </p:extLst>
          </p:nvPr>
        </p:nvGraphicFramePr>
        <p:xfrm>
          <a:off x="539552" y="1059582"/>
          <a:ext cx="8352928" cy="329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2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0B7409-8CE5-4F77-A0C8-DF2CB3EA0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754" y="303498"/>
            <a:ext cx="8219685" cy="26878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мониторинга школьной адаптации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EC621B8A-6CBF-4308-B64F-5FE6166E8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81502"/>
              </p:ext>
            </p:extLst>
          </p:nvPr>
        </p:nvGraphicFramePr>
        <p:xfrm>
          <a:off x="281965" y="909180"/>
          <a:ext cx="1838400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400">
                  <a:extLst>
                    <a:ext uri="{9D8B030D-6E8A-4147-A177-3AD203B41FA5}">
                      <a16:colId xmlns="" xmlns:a16="http://schemas.microsoft.com/office/drawing/2014/main" val="2963360764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Скрининг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9430861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C8E4933-9E3B-40A0-9357-762CD7099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38524"/>
              </p:ext>
            </p:extLst>
          </p:nvPr>
        </p:nvGraphicFramePr>
        <p:xfrm>
          <a:off x="2537312" y="909180"/>
          <a:ext cx="2249219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19">
                  <a:extLst>
                    <a:ext uri="{9D8B030D-6E8A-4147-A177-3AD203B41FA5}">
                      <a16:colId xmlns="" xmlns:a16="http://schemas.microsoft.com/office/drawing/2014/main" val="2963360764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адаптации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943086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08F7A8E3-6AAA-4219-87E8-23A47C66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94730"/>
              </p:ext>
            </p:extLst>
          </p:nvPr>
        </p:nvGraphicFramePr>
        <p:xfrm>
          <a:off x="5024932" y="899765"/>
          <a:ext cx="2442251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251">
                  <a:extLst>
                    <a:ext uri="{9D8B030D-6E8A-4147-A177-3AD203B41FA5}">
                      <a16:colId xmlns="" xmlns:a16="http://schemas.microsoft.com/office/drawing/2014/main" val="2963360764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Режимы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943086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7B4C23E6-2920-4112-90FE-D7D19FEE7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520742"/>
              </p:ext>
            </p:extLst>
          </p:nvPr>
        </p:nvGraphicFramePr>
        <p:xfrm>
          <a:off x="7641771" y="888750"/>
          <a:ext cx="1400236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236">
                  <a:extLst>
                    <a:ext uri="{9D8B030D-6E8A-4147-A177-3AD203B41FA5}">
                      <a16:colId xmlns="" xmlns:a16="http://schemas.microsoft.com/office/drawing/2014/main" val="2963360764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943086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438D65B9-F22C-466F-8F03-D0BAF692B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70703"/>
              </p:ext>
            </p:extLst>
          </p:nvPr>
        </p:nvGraphicFramePr>
        <p:xfrm>
          <a:off x="285920" y="1257094"/>
          <a:ext cx="1838400" cy="51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400">
                  <a:extLst>
                    <a:ext uri="{9D8B030D-6E8A-4147-A177-3AD203B41FA5}">
                      <a16:colId xmlns="" xmlns:a16="http://schemas.microsoft.com/office/drawing/2014/main" val="106230059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Счёт по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Крепелину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Корректурная проба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0374813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CFB8DCD5-46AC-48EE-B379-88054AA3E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564805"/>
              </p:ext>
            </p:extLst>
          </p:nvPr>
        </p:nvGraphicFramePr>
        <p:xfrm>
          <a:off x="2545223" y="1286064"/>
          <a:ext cx="2249218" cy="614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18">
                  <a:extLst>
                    <a:ext uri="{9D8B030D-6E8A-4147-A177-3AD203B41FA5}">
                      <a16:colId xmlns="" xmlns:a16="http://schemas.microsoft.com/office/drawing/2014/main" val="54126230"/>
                    </a:ext>
                  </a:extLst>
                </a:gridCol>
              </a:tblGrid>
              <a:tr h="227357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9F09">
                        <a:alpha val="7568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24856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референсным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показателям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6A4">
                        <a:alpha val="7098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0724245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0862D68B-69D9-4BB3-A912-27F709564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69418"/>
              </p:ext>
            </p:extLst>
          </p:nvPr>
        </p:nvGraphicFramePr>
        <p:xfrm>
          <a:off x="7641771" y="1257094"/>
          <a:ext cx="1400236" cy="531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236">
                  <a:extLst>
                    <a:ext uri="{9D8B030D-6E8A-4147-A177-3AD203B41FA5}">
                      <a16:colId xmlns="" xmlns:a16="http://schemas.microsoft.com/office/drawing/2014/main" val="106230059"/>
                    </a:ext>
                  </a:extLst>
                </a:gridCol>
              </a:tblGrid>
              <a:tr h="53149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здоровья обучающегося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0374813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F0739045-6678-48D9-9B77-715121694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45907"/>
              </p:ext>
            </p:extLst>
          </p:nvPr>
        </p:nvGraphicFramePr>
        <p:xfrm>
          <a:off x="281966" y="1996819"/>
          <a:ext cx="1808177" cy="1245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177">
                  <a:extLst>
                    <a:ext uri="{9D8B030D-6E8A-4147-A177-3AD203B41FA5}">
                      <a16:colId xmlns="" xmlns:a16="http://schemas.microsoft.com/office/drawing/2014/main" val="54126230"/>
                    </a:ext>
                  </a:extLst>
                </a:gridCol>
              </a:tblGrid>
              <a:tr h="69151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</a:p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средним показателям класса (группы)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248567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выполнения;</a:t>
                      </a: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Ошибки;</a:t>
                      </a: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Отказы;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0724245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="" xmlns:a16="http://schemas.microsoft.com/office/drawing/2014/main" id="{36327148-3F5E-4710-BB7D-53CD19FD9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44561"/>
              </p:ext>
            </p:extLst>
          </p:nvPr>
        </p:nvGraphicFramePr>
        <p:xfrm>
          <a:off x="2529401" y="2008631"/>
          <a:ext cx="2249219" cy="81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19">
                  <a:extLst>
                    <a:ext uri="{9D8B030D-6E8A-4147-A177-3AD203B41FA5}">
                      <a16:colId xmlns="" xmlns:a16="http://schemas.microsoft.com/office/drawing/2014/main" val="5412623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C4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248567"/>
                  </a:ext>
                </a:extLst>
              </a:tr>
              <a:tr h="59894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Неполное</a:t>
                      </a: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референсным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показателям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0724245"/>
                  </a:ext>
                </a:extLst>
              </a:tr>
            </a:tbl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="" xmlns:a16="http://schemas.microsoft.com/office/drawing/2014/main" id="{53EAB513-1261-49CC-8698-077072951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52016"/>
              </p:ext>
            </p:extLst>
          </p:nvPr>
        </p:nvGraphicFramePr>
        <p:xfrm>
          <a:off x="7641771" y="2008631"/>
          <a:ext cx="1400236" cy="72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236">
                  <a:extLst>
                    <a:ext uri="{9D8B030D-6E8A-4147-A177-3AD203B41FA5}">
                      <a16:colId xmlns="" xmlns:a16="http://schemas.microsoft.com/office/drawing/2014/main" val="106230059"/>
                    </a:ext>
                  </a:extLst>
                </a:gridCol>
              </a:tblGrid>
              <a:tr h="69151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психолог, социальный педагог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0374813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="" xmlns:a16="http://schemas.microsoft.com/office/drawing/2014/main" id="{EC764D51-96CA-4681-B02D-B817AFC15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73569"/>
              </p:ext>
            </p:extLst>
          </p:nvPr>
        </p:nvGraphicFramePr>
        <p:xfrm>
          <a:off x="2537311" y="2941479"/>
          <a:ext cx="2249218" cy="1736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18">
                  <a:extLst>
                    <a:ext uri="{9D8B030D-6E8A-4147-A177-3AD203B41FA5}">
                      <a16:colId xmlns="" xmlns:a16="http://schemas.microsoft.com/office/drawing/2014/main" val="99220100"/>
                    </a:ext>
                  </a:extLst>
                </a:gridCol>
              </a:tblGrid>
              <a:tr h="189750"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Дезадаптация (группа риска)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484269"/>
                  </a:ext>
                </a:extLst>
              </a:tr>
              <a:tr h="21275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Стресс, утомление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787984"/>
                  </a:ext>
                </a:extLst>
              </a:tr>
              <a:tr h="373751"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Аддиктивность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900189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Девиантность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754963"/>
                  </a:ext>
                </a:extLst>
              </a:tr>
              <a:tr h="53475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развития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0494501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670A81E8-0B99-4B50-8C56-84579023B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73997"/>
              </p:ext>
            </p:extLst>
          </p:nvPr>
        </p:nvGraphicFramePr>
        <p:xfrm>
          <a:off x="5036235" y="1996819"/>
          <a:ext cx="2442251" cy="801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251">
                  <a:extLst>
                    <a:ext uri="{9D8B030D-6E8A-4147-A177-3AD203B41FA5}">
                      <a16:colId xmlns="" xmlns:a16="http://schemas.microsoft.com/office/drawing/2014/main" val="54126230"/>
                    </a:ext>
                  </a:extLst>
                </a:gridCol>
              </a:tblGrid>
              <a:tr h="270352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Адаптирующий режим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C4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248567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Психологическое наблюдение, психологическая профилактика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7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0724245"/>
                  </a:ext>
                </a:extLst>
              </a:tr>
            </a:tbl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="" xmlns:a16="http://schemas.microsoft.com/office/drawing/2014/main" id="{FCC40439-F4EB-4465-B068-5C3B1BEE8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32049"/>
              </p:ext>
            </p:extLst>
          </p:nvPr>
        </p:nvGraphicFramePr>
        <p:xfrm>
          <a:off x="5023773" y="1277275"/>
          <a:ext cx="2442251" cy="446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251">
                  <a:extLst>
                    <a:ext uri="{9D8B030D-6E8A-4147-A177-3AD203B41FA5}">
                      <a16:colId xmlns="" xmlns:a16="http://schemas.microsoft.com/office/drawing/2014/main" val="5412623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9F09">
                        <a:alpha val="76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248567"/>
                  </a:ext>
                </a:extLst>
              </a:tr>
              <a:tr h="22735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Скрининг-диагностика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6A4">
                        <a:alpha val="71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0724245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="" xmlns:a16="http://schemas.microsoft.com/office/drawing/2014/main" id="{EF132D1A-C91E-4203-B10E-5BA68FDEA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039296"/>
              </p:ext>
            </p:extLst>
          </p:nvPr>
        </p:nvGraphicFramePr>
        <p:xfrm>
          <a:off x="5034680" y="3113674"/>
          <a:ext cx="2443806" cy="1528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806">
                  <a:extLst>
                    <a:ext uri="{9D8B030D-6E8A-4147-A177-3AD203B41FA5}">
                      <a16:colId xmlns="" xmlns:a16="http://schemas.microsoft.com/office/drawing/2014/main" val="99220100"/>
                    </a:ext>
                  </a:extLst>
                </a:gridCol>
              </a:tblGrid>
              <a:tr h="238429"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реаблитация 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78798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Антиаддиктивная профилактика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900189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коррекция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5754963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Психолого-медико-</a:t>
                      </a: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сопровождение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0494501"/>
                  </a:ext>
                </a:extLst>
              </a:tr>
            </a:tbl>
          </a:graphicData>
        </a:graphic>
      </p:graphicFrame>
      <p:graphicFrame>
        <p:nvGraphicFramePr>
          <p:cNvPr id="25" name="Таблица 24">
            <a:extLst>
              <a:ext uri="{FF2B5EF4-FFF2-40B4-BE49-F238E27FC236}">
                <a16:creationId xmlns="" xmlns:a16="http://schemas.microsoft.com/office/drawing/2014/main" id="{9585E869-F001-4344-9519-3371D899D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948119"/>
              </p:ext>
            </p:extLst>
          </p:nvPr>
        </p:nvGraphicFramePr>
        <p:xfrm>
          <a:off x="7641772" y="3098571"/>
          <a:ext cx="1400237" cy="88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237">
                  <a:extLst>
                    <a:ext uri="{9D8B030D-6E8A-4147-A177-3AD203B41FA5}">
                      <a16:colId xmlns="" xmlns:a16="http://schemas.microsoft.com/office/drawing/2014/main" val="106230059"/>
                    </a:ext>
                  </a:extLst>
                </a:gridCol>
              </a:tblGrid>
              <a:tr h="851535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Клинический психолог, психотерапевт-консультант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0374813"/>
                  </a:ext>
                </a:extLst>
              </a:tr>
            </a:tbl>
          </a:graphicData>
        </a:graphic>
      </p:graphicFrame>
      <p:graphicFrame>
        <p:nvGraphicFramePr>
          <p:cNvPr id="26" name="Таблица 25">
            <a:extLst>
              <a:ext uri="{FF2B5EF4-FFF2-40B4-BE49-F238E27FC236}">
                <a16:creationId xmlns="" xmlns:a16="http://schemas.microsoft.com/office/drawing/2014/main" id="{2EA99C73-675A-4D37-B564-0329FD781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0714"/>
              </p:ext>
            </p:extLst>
          </p:nvPr>
        </p:nvGraphicFramePr>
        <p:xfrm>
          <a:off x="7641771" y="4189713"/>
          <a:ext cx="877677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677">
                  <a:extLst>
                    <a:ext uri="{9D8B030D-6E8A-4147-A177-3AD203B41FA5}">
                      <a16:colId xmlns="" xmlns:a16="http://schemas.microsoft.com/office/drawing/2014/main" val="2963360764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ПМПК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9430861"/>
                  </a:ext>
                </a:extLst>
              </a:tr>
            </a:tbl>
          </a:graphicData>
        </a:graphic>
      </p:graphicFrame>
      <p:graphicFrame>
        <p:nvGraphicFramePr>
          <p:cNvPr id="27" name="Таблица 26">
            <a:extLst>
              <a:ext uri="{FF2B5EF4-FFF2-40B4-BE49-F238E27FC236}">
                <a16:creationId xmlns="" xmlns:a16="http://schemas.microsoft.com/office/drawing/2014/main" id="{C9E4AE86-002A-460C-841F-C6884B250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841284"/>
              </p:ext>
            </p:extLst>
          </p:nvPr>
        </p:nvGraphicFramePr>
        <p:xfrm>
          <a:off x="7629307" y="4801688"/>
          <a:ext cx="1400240" cy="205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240">
                  <a:extLst>
                    <a:ext uri="{9D8B030D-6E8A-4147-A177-3AD203B41FA5}">
                      <a16:colId xmlns="" xmlns:a16="http://schemas.microsoft.com/office/drawing/2014/main" val="2963360764"/>
                    </a:ext>
                  </a:extLst>
                </a:gridCol>
              </a:tblGrid>
              <a:tr h="205741"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реабилитация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9430861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8DE1C1A1-DBB3-490C-8E27-8E15597D276D}"/>
              </a:ext>
            </a:extLst>
          </p:cNvPr>
          <p:cNvCxnSpPr>
            <a:cxnSpLocks/>
          </p:cNvCxnSpPr>
          <p:nvPr/>
        </p:nvCxnSpPr>
        <p:spPr>
          <a:xfrm>
            <a:off x="2090142" y="2447120"/>
            <a:ext cx="439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FF9B2240-31CC-4718-9ECB-8D43B8EE145B}"/>
              </a:ext>
            </a:extLst>
          </p:cNvPr>
          <p:cNvCxnSpPr/>
          <p:nvPr/>
        </p:nvCxnSpPr>
        <p:spPr>
          <a:xfrm>
            <a:off x="2300068" y="1521289"/>
            <a:ext cx="0" cy="1577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5926887C-9B50-4443-A1B4-71BD217FFA8E}"/>
              </a:ext>
            </a:extLst>
          </p:cNvPr>
          <p:cNvCxnSpPr>
            <a:cxnSpLocks/>
          </p:cNvCxnSpPr>
          <p:nvPr/>
        </p:nvCxnSpPr>
        <p:spPr>
          <a:xfrm>
            <a:off x="2300068" y="1521290"/>
            <a:ext cx="22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36AE3AF5-6CA6-4623-BB0E-0D9D76668EF8}"/>
              </a:ext>
            </a:extLst>
          </p:cNvPr>
          <p:cNvCxnSpPr>
            <a:cxnSpLocks/>
          </p:cNvCxnSpPr>
          <p:nvPr/>
        </p:nvCxnSpPr>
        <p:spPr>
          <a:xfrm>
            <a:off x="2307979" y="3098571"/>
            <a:ext cx="22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15F7520A-2C5B-426F-867D-1704A9E0CF64}"/>
              </a:ext>
            </a:extLst>
          </p:cNvPr>
          <p:cNvCxnSpPr>
            <a:cxnSpLocks/>
          </p:cNvCxnSpPr>
          <p:nvPr/>
        </p:nvCxnSpPr>
        <p:spPr>
          <a:xfrm>
            <a:off x="4786529" y="2447120"/>
            <a:ext cx="22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EAA41AEE-3628-406F-92E5-3367F0A4F423}"/>
              </a:ext>
            </a:extLst>
          </p:cNvPr>
          <p:cNvCxnSpPr>
            <a:cxnSpLocks/>
          </p:cNvCxnSpPr>
          <p:nvPr/>
        </p:nvCxnSpPr>
        <p:spPr>
          <a:xfrm>
            <a:off x="4786529" y="1521290"/>
            <a:ext cx="22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12DF679E-DC39-4A1D-A9FB-5615D96B5034}"/>
              </a:ext>
            </a:extLst>
          </p:cNvPr>
          <p:cNvCxnSpPr>
            <a:cxnSpLocks/>
          </p:cNvCxnSpPr>
          <p:nvPr/>
        </p:nvCxnSpPr>
        <p:spPr>
          <a:xfrm>
            <a:off x="4786529" y="3245021"/>
            <a:ext cx="22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84B2DD5D-5F40-44D1-AFB1-EB90D14EFD5C}"/>
              </a:ext>
            </a:extLst>
          </p:cNvPr>
          <p:cNvCxnSpPr>
            <a:cxnSpLocks/>
          </p:cNvCxnSpPr>
          <p:nvPr/>
        </p:nvCxnSpPr>
        <p:spPr>
          <a:xfrm>
            <a:off x="4786530" y="3597864"/>
            <a:ext cx="2598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256AC3F1-D3D7-4655-A314-0A6A09DAA480}"/>
              </a:ext>
            </a:extLst>
          </p:cNvPr>
          <p:cNvCxnSpPr>
            <a:cxnSpLocks/>
          </p:cNvCxnSpPr>
          <p:nvPr/>
        </p:nvCxnSpPr>
        <p:spPr>
          <a:xfrm>
            <a:off x="4776340" y="3993819"/>
            <a:ext cx="247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D62935D9-BA24-4D74-B579-D1161E786E84}"/>
              </a:ext>
            </a:extLst>
          </p:cNvPr>
          <p:cNvCxnSpPr>
            <a:cxnSpLocks/>
          </p:cNvCxnSpPr>
          <p:nvPr/>
        </p:nvCxnSpPr>
        <p:spPr>
          <a:xfrm>
            <a:off x="4794442" y="4338230"/>
            <a:ext cx="2329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594CAA23-2A4E-4857-9B48-9CCBAD478B8E}"/>
              </a:ext>
            </a:extLst>
          </p:cNvPr>
          <p:cNvCxnSpPr>
            <a:cxnSpLocks/>
          </p:cNvCxnSpPr>
          <p:nvPr/>
        </p:nvCxnSpPr>
        <p:spPr>
          <a:xfrm>
            <a:off x="4778619" y="4877456"/>
            <a:ext cx="22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DCC71FB7-5B8B-4240-9361-AFDDA337A7E3}"/>
              </a:ext>
            </a:extLst>
          </p:cNvPr>
          <p:cNvCxnSpPr>
            <a:cxnSpLocks/>
          </p:cNvCxnSpPr>
          <p:nvPr/>
        </p:nvCxnSpPr>
        <p:spPr>
          <a:xfrm>
            <a:off x="7478486" y="3245021"/>
            <a:ext cx="1632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8952937F-58F9-4645-BACC-975ACC2F5616}"/>
              </a:ext>
            </a:extLst>
          </p:cNvPr>
          <p:cNvCxnSpPr>
            <a:cxnSpLocks/>
          </p:cNvCxnSpPr>
          <p:nvPr/>
        </p:nvCxnSpPr>
        <p:spPr>
          <a:xfrm flipV="1">
            <a:off x="7466023" y="3522564"/>
            <a:ext cx="16328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69E1BA8F-F303-4051-82C2-2EB1E60B1177}"/>
              </a:ext>
            </a:extLst>
          </p:cNvPr>
          <p:cNvCxnSpPr>
            <a:cxnSpLocks/>
          </p:cNvCxnSpPr>
          <p:nvPr/>
        </p:nvCxnSpPr>
        <p:spPr>
          <a:xfrm flipV="1">
            <a:off x="7481213" y="4281156"/>
            <a:ext cx="16328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259D82D6-2C01-4B1B-8FCF-75CAF5F61770}"/>
              </a:ext>
            </a:extLst>
          </p:cNvPr>
          <p:cNvCxnSpPr>
            <a:cxnSpLocks/>
          </p:cNvCxnSpPr>
          <p:nvPr/>
        </p:nvCxnSpPr>
        <p:spPr>
          <a:xfrm flipV="1">
            <a:off x="7447923" y="4904090"/>
            <a:ext cx="16328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FB627515-8EF8-4F8D-A77B-8438E8A33A3E}"/>
              </a:ext>
            </a:extLst>
          </p:cNvPr>
          <p:cNvCxnSpPr>
            <a:cxnSpLocks/>
          </p:cNvCxnSpPr>
          <p:nvPr/>
        </p:nvCxnSpPr>
        <p:spPr>
          <a:xfrm flipV="1">
            <a:off x="7481121" y="2282790"/>
            <a:ext cx="16328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364F3631-8B7A-40D0-B544-9DBADCA1A7A4}"/>
              </a:ext>
            </a:extLst>
          </p:cNvPr>
          <p:cNvCxnSpPr>
            <a:cxnSpLocks/>
          </p:cNvCxnSpPr>
          <p:nvPr/>
        </p:nvCxnSpPr>
        <p:spPr>
          <a:xfrm flipV="1">
            <a:off x="7467182" y="1511046"/>
            <a:ext cx="16328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Таблица 38">
            <a:extLst>
              <a:ext uri="{FF2B5EF4-FFF2-40B4-BE49-F238E27FC236}">
                <a16:creationId xmlns="" xmlns:a16="http://schemas.microsoft.com/office/drawing/2014/main" id="{5D035E40-1B4C-4E77-9687-A05AD139C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75013"/>
              </p:ext>
            </p:extLst>
          </p:nvPr>
        </p:nvGraphicFramePr>
        <p:xfrm>
          <a:off x="354830" y="4155424"/>
          <a:ext cx="1735312" cy="69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12">
                  <a:extLst>
                    <a:ext uri="{9D8B030D-6E8A-4147-A177-3AD203B41FA5}">
                      <a16:colId xmlns="" xmlns:a16="http://schemas.microsoft.com/office/drawing/2014/main" val="106230059"/>
                    </a:ext>
                  </a:extLst>
                </a:gridCol>
              </a:tblGrid>
              <a:tr h="69151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*Автоматизированный вариант скрининга</a:t>
                      </a:r>
                    </a:p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(слайд 5)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0374813"/>
                  </a:ext>
                </a:extLst>
              </a:tr>
            </a:tbl>
          </a:graphicData>
        </a:graphic>
      </p:graphicFrame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2AE2BDBF-842D-4AEB-BBA9-52F00BF6D4D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8341889" y="2730627"/>
            <a:ext cx="1" cy="367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E0C98C65-1670-4A5A-A00F-1D8D301573F3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8339292" y="1788589"/>
            <a:ext cx="2597" cy="2200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Таблица 62">
            <a:extLst>
              <a:ext uri="{FF2B5EF4-FFF2-40B4-BE49-F238E27FC236}">
                <a16:creationId xmlns="" xmlns:a16="http://schemas.microsoft.com/office/drawing/2014/main" id="{E59C67AE-5648-4503-A19E-37156772C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23631"/>
              </p:ext>
            </p:extLst>
          </p:nvPr>
        </p:nvGraphicFramePr>
        <p:xfrm>
          <a:off x="2545223" y="4821806"/>
          <a:ext cx="2249218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218">
                  <a:extLst>
                    <a:ext uri="{9D8B030D-6E8A-4147-A177-3AD203B41FA5}">
                      <a16:colId xmlns="" xmlns:a16="http://schemas.microsoft.com/office/drawing/2014/main" val="99220100"/>
                    </a:ext>
                  </a:extLst>
                </a:gridCol>
              </a:tblGrid>
              <a:tr h="21275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Скрытые заболевания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7565418"/>
                  </a:ext>
                </a:extLst>
              </a:tr>
            </a:tbl>
          </a:graphicData>
        </a:graphic>
      </p:graphicFrame>
      <p:graphicFrame>
        <p:nvGraphicFramePr>
          <p:cNvPr id="64" name="Таблица 63">
            <a:extLst>
              <a:ext uri="{FF2B5EF4-FFF2-40B4-BE49-F238E27FC236}">
                <a16:creationId xmlns="" xmlns:a16="http://schemas.microsoft.com/office/drawing/2014/main" id="{5A07A2CF-21A0-401D-B90D-B382F2F3A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39739"/>
              </p:ext>
            </p:extLst>
          </p:nvPr>
        </p:nvGraphicFramePr>
        <p:xfrm>
          <a:off x="5034681" y="4795973"/>
          <a:ext cx="2413243" cy="21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243">
                  <a:extLst>
                    <a:ext uri="{9D8B030D-6E8A-4147-A177-3AD203B41FA5}">
                      <a16:colId xmlns="" xmlns:a16="http://schemas.microsoft.com/office/drawing/2014/main" val="9922010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помощь</a:t>
                      </a:r>
                    </a:p>
                  </a:txBody>
                  <a:tcPr marL="68580" marR="68580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7565418"/>
                  </a:ext>
                </a:extLst>
              </a:tr>
            </a:tbl>
          </a:graphicData>
        </a:graphic>
      </p:graphicFrame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C8CC043-00D9-43C1-B484-DE4E26B71483}"/>
              </a:ext>
            </a:extLst>
          </p:cNvPr>
          <p:cNvCxnSpPr>
            <a:cxnSpLocks/>
          </p:cNvCxnSpPr>
          <p:nvPr/>
        </p:nvCxnSpPr>
        <p:spPr>
          <a:xfrm flipH="1">
            <a:off x="7466024" y="3805192"/>
            <a:ext cx="1539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="" xmlns:a16="http://schemas.microsoft.com/office/drawing/2014/main" id="{19D76BDC-BC4E-4FEB-A249-B013721C49E1}"/>
              </a:ext>
            </a:extLst>
          </p:cNvPr>
          <p:cNvCxnSpPr>
            <a:cxnSpLocks/>
          </p:cNvCxnSpPr>
          <p:nvPr/>
        </p:nvCxnSpPr>
        <p:spPr>
          <a:xfrm>
            <a:off x="8892480" y="3959889"/>
            <a:ext cx="0" cy="841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="" xmlns:a16="http://schemas.microsoft.com/office/drawing/2014/main" id="{BC2E5413-614D-404C-8E10-9DC711BE672D}"/>
              </a:ext>
            </a:extLst>
          </p:cNvPr>
          <p:cNvCxnSpPr>
            <a:cxnSpLocks/>
          </p:cNvCxnSpPr>
          <p:nvPr/>
        </p:nvCxnSpPr>
        <p:spPr>
          <a:xfrm>
            <a:off x="7968311" y="3959888"/>
            <a:ext cx="2597" cy="220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="" xmlns:a16="http://schemas.microsoft.com/office/drawing/2014/main" id="{1D41CD26-3DEB-43C0-9A11-EA2EE17BBC22}"/>
              </a:ext>
            </a:extLst>
          </p:cNvPr>
          <p:cNvCxnSpPr>
            <a:cxnSpLocks/>
          </p:cNvCxnSpPr>
          <p:nvPr/>
        </p:nvCxnSpPr>
        <p:spPr>
          <a:xfrm>
            <a:off x="3491880" y="4625846"/>
            <a:ext cx="0" cy="170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4091A167-DB7B-40DB-B14B-D0C4F96C6D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0159" y="64463"/>
          <a:ext cx="7704855" cy="2400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75776">
                  <a:extLst>
                    <a:ext uri="{9D8B030D-6E8A-4147-A177-3AD203B41FA5}">
                      <a16:colId xmlns="" xmlns:a16="http://schemas.microsoft.com/office/drawing/2014/main" val="3620512834"/>
                    </a:ext>
                  </a:extLst>
                </a:gridCol>
                <a:gridCol w="1261209">
                  <a:extLst>
                    <a:ext uri="{9D8B030D-6E8A-4147-A177-3AD203B41FA5}">
                      <a16:colId xmlns="" xmlns:a16="http://schemas.microsoft.com/office/drawing/2014/main" val="3723401250"/>
                    </a:ext>
                  </a:extLst>
                </a:gridCol>
                <a:gridCol w="1367870">
                  <a:extLst>
                    <a:ext uri="{9D8B030D-6E8A-4147-A177-3AD203B41FA5}">
                      <a16:colId xmlns="" xmlns:a16="http://schemas.microsoft.com/office/drawing/2014/main" val="286251860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Возраст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Класс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3343124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D5182E5-F5ED-4151-AD46-FFBFA60EC193}"/>
              </a:ext>
            </a:extLst>
          </p:cNvPr>
          <p:cNvGraphicFramePr>
            <a:graphicFrameLocks noGrp="1"/>
          </p:cNvGraphicFramePr>
          <p:nvPr/>
        </p:nvGraphicFramePr>
        <p:xfrm>
          <a:off x="1180158" y="882307"/>
          <a:ext cx="7690822" cy="5681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89213">
                  <a:extLst>
                    <a:ext uri="{9D8B030D-6E8A-4147-A177-3AD203B41FA5}">
                      <a16:colId xmlns="" xmlns:a16="http://schemas.microsoft.com/office/drawing/2014/main" val="1178408936"/>
                    </a:ext>
                  </a:extLst>
                </a:gridCol>
                <a:gridCol w="1394701">
                  <a:extLst>
                    <a:ext uri="{9D8B030D-6E8A-4147-A177-3AD203B41FA5}">
                      <a16:colId xmlns="" xmlns:a16="http://schemas.microsoft.com/office/drawing/2014/main" val="1620335850"/>
                    </a:ext>
                  </a:extLst>
                </a:gridCol>
                <a:gridCol w="5006908">
                  <a:extLst>
                    <a:ext uri="{9D8B030D-6E8A-4147-A177-3AD203B41FA5}">
                      <a16:colId xmlns="" xmlns:a16="http://schemas.microsoft.com/office/drawing/2014/main" val="2198570670"/>
                    </a:ext>
                  </a:extLst>
                </a:gridCol>
              </a:tblGrid>
              <a:tr h="293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Исходное число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Вычитаемое число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Ответ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657613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9, 8, 7, 6, 5, 4, 3, 2, 1, 0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8130070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0C27CAFF-810A-430A-921B-213B47AEB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56154"/>
              </p:ext>
            </p:extLst>
          </p:nvPr>
        </p:nvGraphicFramePr>
        <p:xfrm>
          <a:off x="1194192" y="1678882"/>
          <a:ext cx="7690822" cy="5148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45560">
                  <a:extLst>
                    <a:ext uri="{9D8B030D-6E8A-4147-A177-3AD203B41FA5}">
                      <a16:colId xmlns="" xmlns:a16="http://schemas.microsoft.com/office/drawing/2014/main" val="3044344407"/>
                    </a:ext>
                  </a:extLst>
                </a:gridCol>
                <a:gridCol w="1525544">
                  <a:extLst>
                    <a:ext uri="{9D8B030D-6E8A-4147-A177-3AD203B41FA5}">
                      <a16:colId xmlns="" xmlns:a16="http://schemas.microsoft.com/office/drawing/2014/main" val="2648362628"/>
                    </a:ext>
                  </a:extLst>
                </a:gridCol>
                <a:gridCol w="5019718">
                  <a:extLst>
                    <a:ext uri="{9D8B030D-6E8A-4147-A177-3AD203B41FA5}">
                      <a16:colId xmlns="" xmlns:a16="http://schemas.microsoft.com/office/drawing/2014/main" val="315006068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Исходное число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Вычитаемое число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Результат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82168638"/>
                  </a:ext>
                </a:extLst>
              </a:tr>
              <a:tr h="240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899481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E74C093-B637-4C49-AEB4-DCC97FF92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680624"/>
              </p:ext>
            </p:extLst>
          </p:nvPr>
        </p:nvGraphicFramePr>
        <p:xfrm>
          <a:off x="1173141" y="2429050"/>
          <a:ext cx="7704856" cy="6094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62930">
                  <a:extLst>
                    <a:ext uri="{9D8B030D-6E8A-4147-A177-3AD203B41FA5}">
                      <a16:colId xmlns="" xmlns:a16="http://schemas.microsoft.com/office/drawing/2014/main" val="4181921409"/>
                    </a:ext>
                  </a:extLst>
                </a:gridCol>
                <a:gridCol w="4663150">
                  <a:extLst>
                    <a:ext uri="{9D8B030D-6E8A-4147-A177-3AD203B41FA5}">
                      <a16:colId xmlns="" xmlns:a16="http://schemas.microsoft.com/office/drawing/2014/main" val="1257394080"/>
                    </a:ext>
                  </a:extLst>
                </a:gridCol>
                <a:gridCol w="1878776">
                  <a:extLst>
                    <a:ext uri="{9D8B030D-6E8A-4147-A177-3AD203B41FA5}">
                      <a16:colId xmlns="" xmlns:a16="http://schemas.microsoft.com/office/drawing/2014/main" val="852279014"/>
                    </a:ext>
                  </a:extLst>
                </a:gridCol>
              </a:tblGrid>
              <a:tr h="30464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Буква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Отрезок текста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Количествобукв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53980755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30300" algn="l"/>
                        </a:tabLs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808673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5FDCA4C5-4432-4F95-9BA8-2C1AC8CA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10262"/>
              </p:ext>
            </p:extLst>
          </p:nvPr>
        </p:nvGraphicFramePr>
        <p:xfrm>
          <a:off x="1194192" y="3165816"/>
          <a:ext cx="7704856" cy="18694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31526">
                  <a:extLst>
                    <a:ext uri="{9D8B030D-6E8A-4147-A177-3AD203B41FA5}">
                      <a16:colId xmlns="" xmlns:a16="http://schemas.microsoft.com/office/drawing/2014/main" val="2487996360"/>
                    </a:ext>
                  </a:extLst>
                </a:gridCol>
                <a:gridCol w="4910578">
                  <a:extLst>
                    <a:ext uri="{9D8B030D-6E8A-4147-A177-3AD203B41FA5}">
                      <a16:colId xmlns="" xmlns:a16="http://schemas.microsoft.com/office/drawing/2014/main" val="92319792"/>
                    </a:ext>
                  </a:extLst>
                </a:gridCol>
                <a:gridCol w="1662752">
                  <a:extLst>
                    <a:ext uri="{9D8B030D-6E8A-4147-A177-3AD203B41FA5}">
                      <a16:colId xmlns="" xmlns:a16="http://schemas.microsoft.com/office/drawing/2014/main" val="1932438432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Буква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Отрезок текста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букв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71618830"/>
                  </a:ext>
                </a:extLst>
              </a:tr>
              <a:tr h="155399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57602571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33898816-13E1-48AF-BBB7-702264E25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16740"/>
            <a:ext cx="76328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№1: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Произвести в уме арифметические действия (вычисления) и результаты каждого действия записать в строчку</a:t>
            </a:r>
            <a:r>
              <a:rPr lang="en-US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переходя за 0. 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вычисления: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10-1=9-1=8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 бланка: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="" xmlns:a16="http://schemas.microsoft.com/office/drawing/2014/main" id="{54DB197C-E09B-46B6-BE80-B49D8DF6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1223341"/>
            <a:ext cx="10604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8DA3CE-3C9E-4C73-B1FA-F13BD084C6CE}"/>
              </a:ext>
            </a:extLst>
          </p:cNvPr>
          <p:cNvSpPr txBox="1"/>
          <p:nvPr/>
        </p:nvSpPr>
        <p:spPr>
          <a:xfrm>
            <a:off x="1278025" y="2221800"/>
            <a:ext cx="57558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</a:t>
            </a:r>
            <a:r>
              <a:rPr lang="ru-RU" alt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Зачеркнуть в нижеприведенном тексте букву, указанную специалистом.</a:t>
            </a:r>
            <a:endParaRPr lang="ru-RU" altLang="ru-RU" sz="1100" dirty="0"/>
          </a:p>
          <a:p>
            <a:endParaRPr lang="ru-RU" dirty="0"/>
          </a:p>
        </p:txBody>
      </p:sp>
      <p:sp>
        <p:nvSpPr>
          <p:cNvPr id="15" name="Rectangle 5">
            <a:extLst>
              <a:ext uri="{FF2B5EF4-FFF2-40B4-BE49-F238E27FC236}">
                <a16:creationId xmlns="" xmlns:a16="http://schemas.microsoft.com/office/drawing/2014/main" id="{54DB197C-E09B-46B6-BE80-B49D8DF6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2850490"/>
            <a:ext cx="66247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091C233-C49C-4F00-90CA-D110975DB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805" y="2741594"/>
            <a:ext cx="420916" cy="31568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93F3431D-E88D-4AD7-8900-E4CAA520A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042" y="2737820"/>
            <a:ext cx="1663967" cy="29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9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4091A167-DB7B-40DB-B14B-D0C4F96C6D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0159" y="64463"/>
          <a:ext cx="7704855" cy="2400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75776">
                  <a:extLst>
                    <a:ext uri="{9D8B030D-6E8A-4147-A177-3AD203B41FA5}">
                      <a16:colId xmlns="" xmlns:a16="http://schemas.microsoft.com/office/drawing/2014/main" val="3620512834"/>
                    </a:ext>
                  </a:extLst>
                </a:gridCol>
                <a:gridCol w="1261209">
                  <a:extLst>
                    <a:ext uri="{9D8B030D-6E8A-4147-A177-3AD203B41FA5}">
                      <a16:colId xmlns="" xmlns:a16="http://schemas.microsoft.com/office/drawing/2014/main" val="3723401250"/>
                    </a:ext>
                  </a:extLst>
                </a:gridCol>
                <a:gridCol w="1367870">
                  <a:extLst>
                    <a:ext uri="{9D8B030D-6E8A-4147-A177-3AD203B41FA5}">
                      <a16:colId xmlns="" xmlns:a16="http://schemas.microsoft.com/office/drawing/2014/main" val="286251860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Возраст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Класс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3343124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D5182E5-F5ED-4151-AD46-FFBFA60EC193}"/>
              </a:ext>
            </a:extLst>
          </p:cNvPr>
          <p:cNvGraphicFramePr>
            <a:graphicFrameLocks noGrp="1"/>
          </p:cNvGraphicFramePr>
          <p:nvPr/>
        </p:nvGraphicFramePr>
        <p:xfrm>
          <a:off x="1180158" y="882307"/>
          <a:ext cx="7690822" cy="5681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89213">
                  <a:extLst>
                    <a:ext uri="{9D8B030D-6E8A-4147-A177-3AD203B41FA5}">
                      <a16:colId xmlns="" xmlns:a16="http://schemas.microsoft.com/office/drawing/2014/main" val="1178408936"/>
                    </a:ext>
                  </a:extLst>
                </a:gridCol>
                <a:gridCol w="1394701">
                  <a:extLst>
                    <a:ext uri="{9D8B030D-6E8A-4147-A177-3AD203B41FA5}">
                      <a16:colId xmlns="" xmlns:a16="http://schemas.microsoft.com/office/drawing/2014/main" val="1620335850"/>
                    </a:ext>
                  </a:extLst>
                </a:gridCol>
                <a:gridCol w="5006908">
                  <a:extLst>
                    <a:ext uri="{9D8B030D-6E8A-4147-A177-3AD203B41FA5}">
                      <a16:colId xmlns="" xmlns:a16="http://schemas.microsoft.com/office/drawing/2014/main" val="2198570670"/>
                    </a:ext>
                  </a:extLst>
                </a:gridCol>
              </a:tblGrid>
              <a:tr h="293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Исходное число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Вычитаемое число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Ответ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657613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9, 8, 7, 6, 5, 4, 3, 2, 1, 0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8130070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0C27CAFF-810A-430A-921B-213B47AEBA4A}"/>
              </a:ext>
            </a:extLst>
          </p:cNvPr>
          <p:cNvGraphicFramePr>
            <a:graphicFrameLocks noGrp="1"/>
          </p:cNvGraphicFramePr>
          <p:nvPr/>
        </p:nvGraphicFramePr>
        <p:xfrm>
          <a:off x="1194192" y="1678882"/>
          <a:ext cx="7690822" cy="5148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45560">
                  <a:extLst>
                    <a:ext uri="{9D8B030D-6E8A-4147-A177-3AD203B41FA5}">
                      <a16:colId xmlns="" xmlns:a16="http://schemas.microsoft.com/office/drawing/2014/main" val="3044344407"/>
                    </a:ext>
                  </a:extLst>
                </a:gridCol>
                <a:gridCol w="1525544">
                  <a:extLst>
                    <a:ext uri="{9D8B030D-6E8A-4147-A177-3AD203B41FA5}">
                      <a16:colId xmlns="" xmlns:a16="http://schemas.microsoft.com/office/drawing/2014/main" val="2648362628"/>
                    </a:ext>
                  </a:extLst>
                </a:gridCol>
                <a:gridCol w="5019718">
                  <a:extLst>
                    <a:ext uri="{9D8B030D-6E8A-4147-A177-3AD203B41FA5}">
                      <a16:colId xmlns="" xmlns:a16="http://schemas.microsoft.com/office/drawing/2014/main" val="315006068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Исходное число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Вычитаемое число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Результат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82168638"/>
                  </a:ext>
                </a:extLst>
              </a:tr>
              <a:tr h="240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899481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E74C093-B637-4C49-AEB4-DCC97FF92DE5}"/>
              </a:ext>
            </a:extLst>
          </p:cNvPr>
          <p:cNvGraphicFramePr>
            <a:graphicFrameLocks noGrp="1"/>
          </p:cNvGraphicFramePr>
          <p:nvPr/>
        </p:nvGraphicFramePr>
        <p:xfrm>
          <a:off x="1180158" y="2428584"/>
          <a:ext cx="7704856" cy="5212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62930">
                  <a:extLst>
                    <a:ext uri="{9D8B030D-6E8A-4147-A177-3AD203B41FA5}">
                      <a16:colId xmlns="" xmlns:a16="http://schemas.microsoft.com/office/drawing/2014/main" val="4181921409"/>
                    </a:ext>
                  </a:extLst>
                </a:gridCol>
                <a:gridCol w="4893208">
                  <a:extLst>
                    <a:ext uri="{9D8B030D-6E8A-4147-A177-3AD203B41FA5}">
                      <a16:colId xmlns="" xmlns:a16="http://schemas.microsoft.com/office/drawing/2014/main" val="1257394080"/>
                    </a:ext>
                  </a:extLst>
                </a:gridCol>
                <a:gridCol w="1648718">
                  <a:extLst>
                    <a:ext uri="{9D8B030D-6E8A-4147-A177-3AD203B41FA5}">
                      <a16:colId xmlns="" xmlns:a16="http://schemas.microsoft.com/office/drawing/2014/main" val="852279014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Буква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Отрезок текста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букв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539807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30300" algn="l"/>
                        </a:tabLst>
                      </a:pPr>
                      <a:r>
                        <a:rPr lang="ru-RU" sz="900" dirty="0">
                          <a:effectLst/>
                        </a:rPr>
                        <a:t>Красота радует людей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808673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5FDCA4C5-4432-4F95-9BA8-2C1AC8CA6119}"/>
              </a:ext>
            </a:extLst>
          </p:cNvPr>
          <p:cNvGraphicFramePr>
            <a:graphicFrameLocks noGrp="1"/>
          </p:cNvGraphicFramePr>
          <p:nvPr/>
        </p:nvGraphicFramePr>
        <p:xfrm>
          <a:off x="1194192" y="3165816"/>
          <a:ext cx="7704856" cy="18694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31526">
                  <a:extLst>
                    <a:ext uri="{9D8B030D-6E8A-4147-A177-3AD203B41FA5}">
                      <a16:colId xmlns="" xmlns:a16="http://schemas.microsoft.com/office/drawing/2014/main" val="2487996360"/>
                    </a:ext>
                  </a:extLst>
                </a:gridCol>
                <a:gridCol w="4910578">
                  <a:extLst>
                    <a:ext uri="{9D8B030D-6E8A-4147-A177-3AD203B41FA5}">
                      <a16:colId xmlns="" xmlns:a16="http://schemas.microsoft.com/office/drawing/2014/main" val="92319792"/>
                    </a:ext>
                  </a:extLst>
                </a:gridCol>
                <a:gridCol w="1662752">
                  <a:extLst>
                    <a:ext uri="{9D8B030D-6E8A-4147-A177-3AD203B41FA5}">
                      <a16:colId xmlns="" xmlns:a16="http://schemas.microsoft.com/office/drawing/2014/main" val="1932438432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Буква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Отрезок текста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букв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71618830"/>
                  </a:ext>
                </a:extLst>
              </a:tr>
              <a:tr h="155399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Прилетело облако на большую чёрную гору. Лёгкое. Воздушное. Опустилось на её зелёные луга. Распласталось в центре её склона. Вытянуло шею, выгнуло спину и само стало на горную вершину похоже. Лежит облако…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57602571"/>
                  </a:ext>
                </a:extLst>
              </a:tr>
            </a:tbl>
          </a:graphicData>
        </a:graphic>
      </p:graphicFrame>
      <p:sp>
        <p:nvSpPr>
          <p:cNvPr id="9" name="Прямая соединительная линия 1">
            <a:extLst>
              <a:ext uri="{FF2B5EF4-FFF2-40B4-BE49-F238E27FC236}">
                <a16:creationId xmlns="" xmlns:a16="http://schemas.microsoft.com/office/drawing/2014/main" id="{46B033F5-D837-4A38-AF73-191B9927E0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1012" y="2821204"/>
            <a:ext cx="88900" cy="128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ая соединительная линия 2">
            <a:extLst>
              <a:ext uri="{FF2B5EF4-FFF2-40B4-BE49-F238E27FC236}">
                <a16:creationId xmlns="" xmlns:a16="http://schemas.microsoft.com/office/drawing/2014/main" id="{A45D877B-6575-4BEF-B8EB-CD27172C9D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872" y="2821204"/>
            <a:ext cx="88900" cy="128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ая соединительная линия 3">
            <a:extLst>
              <a:ext uri="{FF2B5EF4-FFF2-40B4-BE49-F238E27FC236}">
                <a16:creationId xmlns="" xmlns:a16="http://schemas.microsoft.com/office/drawing/2014/main" id="{F873CAED-1FFF-45AC-924B-72A5682E1E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9832" y="2821204"/>
            <a:ext cx="82550" cy="128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33898816-13E1-48AF-BBB7-702264E25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024" y="216740"/>
            <a:ext cx="69663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№1: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Произвести в уме арифметические действия (вычисления) и результаты каждого действия записать в строчку</a:t>
            </a:r>
            <a:r>
              <a:rPr lang="en-US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переходя за 0. 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вычисления: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10-1=9-1=8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 бланка: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="" xmlns:a16="http://schemas.microsoft.com/office/drawing/2014/main" id="{54DB197C-E09B-46B6-BE80-B49D8DF6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1223341"/>
            <a:ext cx="10604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8DA3CE-3C9E-4C73-B1FA-F13BD084C6CE}"/>
              </a:ext>
            </a:extLst>
          </p:cNvPr>
          <p:cNvSpPr txBox="1"/>
          <p:nvPr/>
        </p:nvSpPr>
        <p:spPr>
          <a:xfrm>
            <a:off x="1278025" y="2221800"/>
            <a:ext cx="57558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</a:t>
            </a:r>
            <a:r>
              <a:rPr lang="ru-RU" alt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Зачеркнуть в нижеприведенном тексте букву, указанную специалистом.</a:t>
            </a:r>
            <a:endParaRPr lang="ru-RU" altLang="ru-RU" sz="1100" dirty="0"/>
          </a:p>
          <a:p>
            <a:endParaRPr lang="ru-RU" dirty="0"/>
          </a:p>
        </p:txBody>
      </p:sp>
      <p:sp>
        <p:nvSpPr>
          <p:cNvPr id="15" name="Rectangle 5">
            <a:extLst>
              <a:ext uri="{FF2B5EF4-FFF2-40B4-BE49-F238E27FC236}">
                <a16:creationId xmlns="" xmlns:a16="http://schemas.microsoft.com/office/drawing/2014/main" id="{54DB197C-E09B-46B6-BE80-B49D8DF6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902" y="2735509"/>
            <a:ext cx="10604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8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73D30BDE-6551-44DC-8175-F3EAACCEB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297981"/>
              </p:ext>
            </p:extLst>
          </p:nvPr>
        </p:nvGraphicFramePr>
        <p:xfrm>
          <a:off x="611560" y="1059582"/>
          <a:ext cx="85324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292715C-6BD7-475D-BB01-7C5EFA7E112F}"/>
              </a:ext>
            </a:extLst>
          </p:cNvPr>
          <p:cNvSpPr txBox="1"/>
          <p:nvPr/>
        </p:nvSpPr>
        <p:spPr>
          <a:xfrm>
            <a:off x="1735242" y="289125"/>
            <a:ext cx="5717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школьной адаптации ГБОУ </a:t>
            </a:r>
          </a:p>
        </p:txBody>
      </p:sp>
    </p:spTree>
    <p:extLst>
      <p:ext uri="{BB962C8B-B14F-4D97-AF65-F5344CB8AC3E}">
        <p14:creationId xmlns:p14="http://schemas.microsoft.com/office/powerpoint/2010/main" val="317429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016869-302A-4434-8E8B-855A262F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49492"/>
            <a:ext cx="7488832" cy="9606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Адаптивность обучающихся в классах с учетом времени выполнения заданий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D39F7C4B-F397-44B0-8820-E6C572230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32526"/>
              </p:ext>
            </p:extLst>
          </p:nvPr>
        </p:nvGraphicFramePr>
        <p:xfrm>
          <a:off x="1187624" y="1076473"/>
          <a:ext cx="8100392" cy="399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41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64C50E-C04C-411E-8891-CD91C156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96909"/>
            <a:ext cx="6914728" cy="37661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Ошибки при выполнении заданий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48044ED8-FE6C-46FA-ABC8-69D68319A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460667"/>
              </p:ext>
            </p:extLst>
          </p:nvPr>
        </p:nvGraphicFramePr>
        <p:xfrm>
          <a:off x="1367136" y="951570"/>
          <a:ext cx="7776864" cy="394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9585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3046</TotalTime>
  <Words>1517</Words>
  <Application>Microsoft Office PowerPoint</Application>
  <PresentationFormat>Экран (16:9)</PresentationFormat>
  <Paragraphs>321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Легкий дым</vt:lpstr>
      <vt:lpstr>Автор:  Председатель Правления Евразийской Ассоциации Медицинских и Экологических технологий, академик АМТН, д.м.н., проф. Жиляев А. Г.</vt:lpstr>
      <vt:lpstr>Проект «Центр школьной адаптации»</vt:lpstr>
      <vt:lpstr>Состав проектных мероприятий</vt:lpstr>
      <vt:lpstr>Алгоритм мониторинга школьной адаптации</vt:lpstr>
      <vt:lpstr>Презентация PowerPoint</vt:lpstr>
      <vt:lpstr>Презентация PowerPoint</vt:lpstr>
      <vt:lpstr>Презентация PowerPoint</vt:lpstr>
      <vt:lpstr>Адаптивность обучающихся в классах с учетом времени выполнения заданий </vt:lpstr>
      <vt:lpstr>  Ошибки при выполнении заданий  </vt:lpstr>
      <vt:lpstr>Отказы и невыполнения одного из заданий </vt:lpstr>
      <vt:lpstr>Индивидуальный график класса (группы) школьной адаптации ГБОУ  </vt:lpstr>
      <vt:lpstr>Презентация PowerPoint</vt:lpstr>
      <vt:lpstr>Презентация PowerPoint</vt:lpstr>
      <vt:lpstr>Адресный маршрут коррекции для групп дезадаптации </vt:lpstr>
      <vt:lpstr>Мониторинг школьной адаптации в системе выявления детской одарённости </vt:lpstr>
      <vt:lpstr>Алгоритм оценки профильных способностей обучающихся (успешно выполнивших креативные задания): </vt:lpstr>
      <vt:lpstr>Семейное консультирование в ГБОУ</vt:lpstr>
      <vt:lpstr>Структура основных  профилактических мероприятий</vt:lpstr>
      <vt:lpstr>Презентация PowerPoint</vt:lpstr>
      <vt:lpstr>Презентация PowerPoint</vt:lpstr>
      <vt:lpstr>Презентация PowerPoint</vt:lpstr>
      <vt:lpstr>Здоровье учителя</vt:lpstr>
      <vt:lpstr>Результаты  мониторинга школьной адаптации</vt:lpstr>
      <vt:lpstr>Основные формы анализа результатов мониторинга школьной адаптации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«Медэксперт» д.м.н., проф. Жиляев А. Г.</dc:title>
  <dc:creator>user</dc:creator>
  <cp:lastModifiedBy>205cab</cp:lastModifiedBy>
  <cp:revision>132</cp:revision>
  <cp:lastPrinted>2019-08-29T16:05:51Z</cp:lastPrinted>
  <dcterms:created xsi:type="dcterms:W3CDTF">2018-12-13T13:07:26Z</dcterms:created>
  <dcterms:modified xsi:type="dcterms:W3CDTF">2021-04-28T04:35:51Z</dcterms:modified>
</cp:coreProperties>
</file>